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7" r:id="rId2"/>
    <p:sldId id="262" r:id="rId3"/>
    <p:sldId id="263" r:id="rId4"/>
    <p:sldId id="275" r:id="rId5"/>
    <p:sldId id="276" r:id="rId6"/>
    <p:sldId id="277" r:id="rId7"/>
    <p:sldId id="264" r:id="rId8"/>
    <p:sldId id="271" r:id="rId9"/>
    <p:sldId id="272" r:id="rId10"/>
    <p:sldId id="265" r:id="rId11"/>
    <p:sldId id="267" r:id="rId12"/>
    <p:sldId id="266" r:id="rId13"/>
    <p:sldId id="270" r:id="rId14"/>
    <p:sldId id="268" r:id="rId15"/>
    <p:sldId id="269" r:id="rId16"/>
    <p:sldId id="274" r:id="rId17"/>
    <p:sldId id="260" r:id="rId18"/>
  </p:sldIdLst>
  <p:sldSz cx="13004800" cy="9753600"/>
  <p:notesSz cx="7010400"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3" d="100"/>
          <a:sy n="53" d="100"/>
        </p:scale>
        <p:origin x="-1212" y="186"/>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9B5DCAC-9757-42D5-97E9-7CFBBEF91AF8}" type="datetimeFigureOut">
              <a:rPr lang="en-US" smtClean="0"/>
              <a:t>9/23/2017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E4C79AC-2A0C-475C-B27B-799A9FE61C35}" type="slidenum">
              <a:rPr lang="en-US" smtClean="0"/>
              <a:t>‹#›</a:t>
            </a:fld>
            <a:endParaRPr lang="en-US"/>
          </a:p>
        </p:txBody>
      </p:sp>
    </p:spTree>
    <p:extLst>
      <p:ext uri="{BB962C8B-B14F-4D97-AF65-F5344CB8AC3E}">
        <p14:creationId xmlns:p14="http://schemas.microsoft.com/office/powerpoint/2010/main" val="307186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xfrm>
            <a:off x="1181100" y="696913"/>
            <a:ext cx="4648200" cy="3486150"/>
          </a:xfrm>
          <a:prstGeom prst="rect">
            <a:avLst/>
          </a:prstGeom>
        </p:spPr>
        <p:txBody>
          <a:bodyPr lIns="93177" tIns="46589" rIns="93177" bIns="46589"/>
          <a:lstStyle/>
          <a:p>
            <a:endParaRPr/>
          </a:p>
        </p:txBody>
      </p:sp>
      <p:sp>
        <p:nvSpPr>
          <p:cNvPr id="128" name="Shape 128"/>
          <p:cNvSpPr>
            <a:spLocks noGrp="1"/>
          </p:cNvSpPr>
          <p:nvPr>
            <p:ph type="body" sz="quarter" idx="1"/>
          </p:nvPr>
        </p:nvSpPr>
        <p:spPr>
          <a:xfrm>
            <a:off x="934720" y="4415790"/>
            <a:ext cx="5140960" cy="4183380"/>
          </a:xfrm>
          <a:prstGeom prst="rect">
            <a:avLst/>
          </a:prstGeom>
        </p:spPr>
        <p:txBody>
          <a:bodyPr lIns="93177" tIns="46589" rIns="93177" bIns="46589"/>
          <a:lstStyle/>
          <a:p>
            <a:endParaRPr/>
          </a:p>
        </p:txBody>
      </p:sp>
    </p:spTree>
    <p:extLst>
      <p:ext uri="{BB962C8B-B14F-4D97-AF65-F5344CB8AC3E}">
        <p14:creationId xmlns:p14="http://schemas.microsoft.com/office/powerpoint/2010/main" val="2428470764"/>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34256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efault - Title Slide">
    <p:spTree>
      <p:nvGrpSpPr>
        <p:cNvPr id="1" name=""/>
        <p:cNvGrpSpPr/>
        <p:nvPr/>
      </p:nvGrpSpPr>
      <p:grpSpPr>
        <a:xfrm>
          <a:off x="0" y="0"/>
          <a:ext cx="0" cy="0"/>
          <a:chOff x="0" y="0"/>
          <a:chExt cx="0" cy="0"/>
        </a:xfrm>
      </p:grpSpPr>
      <p:pic>
        <p:nvPicPr>
          <p:cNvPr id="117" name="image1.jpg" descr="Logo FInal_Bootjie.jpg"/>
          <p:cNvPicPr>
            <a:picLocks noChangeAspect="1"/>
          </p:cNvPicPr>
          <p:nvPr/>
        </p:nvPicPr>
        <p:blipFill>
          <a:blip r:embed="rId2">
            <a:extLst/>
          </a:blip>
          <a:stretch>
            <a:fillRect/>
          </a:stretch>
        </p:blipFill>
        <p:spPr>
          <a:xfrm>
            <a:off x="11536280" y="8435275"/>
            <a:ext cx="1182231" cy="1073634"/>
          </a:xfrm>
          <a:prstGeom prst="rect">
            <a:avLst/>
          </a:prstGeom>
          <a:ln w="12700">
            <a:miter lim="400000"/>
          </a:ln>
        </p:spPr>
      </p:pic>
      <p:sp>
        <p:nvSpPr>
          <p:cNvPr id="118" name="Shape 118"/>
          <p:cNvSpPr>
            <a:spLocks noGrp="1"/>
          </p:cNvSpPr>
          <p:nvPr>
            <p:ph type="title"/>
          </p:nvPr>
        </p:nvSpPr>
        <p:spPr>
          <a:xfrm>
            <a:off x="3393439" y="2623544"/>
            <a:ext cx="6217922" cy="2903496"/>
          </a:xfrm>
          <a:prstGeom prst="rect">
            <a:avLst/>
          </a:prstGeom>
        </p:spPr>
        <p:txBody>
          <a:bodyPr lIns="48767" tIns="48767" rIns="48767" bIns="48767"/>
          <a:lstStyle>
            <a:lvl1pPr defTabSz="487680">
              <a:defRPr sz="4600">
                <a:solidFill>
                  <a:srgbClr val="557E12"/>
                </a:solidFill>
                <a:uFill>
                  <a:solidFill>
                    <a:srgbClr val="557E12"/>
                  </a:solidFill>
                </a:uFill>
                <a:latin typeface="Book Antiqua"/>
                <a:ea typeface="Book Antiqua"/>
                <a:cs typeface="Book Antiqua"/>
                <a:sym typeface="Book Antiqua"/>
              </a:defRPr>
            </a:lvl1pPr>
          </a:lstStyle>
          <a:p>
            <a:r>
              <a:t>Title Text</a:t>
            </a:r>
          </a:p>
        </p:txBody>
      </p:sp>
      <p:sp>
        <p:nvSpPr>
          <p:cNvPr id="119" name="Shape 119"/>
          <p:cNvSpPr>
            <a:spLocks noGrp="1"/>
          </p:cNvSpPr>
          <p:nvPr>
            <p:ph type="body" sz="quarter" idx="1"/>
          </p:nvPr>
        </p:nvSpPr>
        <p:spPr>
          <a:xfrm>
            <a:off x="3942079" y="5527040"/>
            <a:ext cx="5120642" cy="4226561"/>
          </a:xfrm>
          <a:prstGeom prst="rect">
            <a:avLst/>
          </a:prstGeom>
        </p:spPr>
        <p:txBody>
          <a:bodyPr lIns="48767" tIns="48767" rIns="48767" bIns="48767" anchor="t"/>
          <a:lstStyle>
            <a:lvl1pPr marL="0" indent="0" algn="ctr" defTabSz="487680">
              <a:spcBef>
                <a:spcPts val="800"/>
              </a:spcBef>
              <a:buSzTx/>
              <a:buNone/>
              <a:defRPr sz="3400">
                <a:solidFill>
                  <a:srgbClr val="97AA88"/>
                </a:solidFill>
                <a:uFill>
                  <a:solidFill>
                    <a:srgbClr val="97AA88"/>
                  </a:solidFill>
                </a:uFill>
                <a:latin typeface="Century Gothic"/>
                <a:ea typeface="Century Gothic"/>
                <a:cs typeface="Century Gothic"/>
                <a:sym typeface="Century Gothic"/>
              </a:defRPr>
            </a:lvl1pPr>
            <a:lvl2pPr marL="0" indent="457200" algn="ctr" defTabSz="487680">
              <a:spcBef>
                <a:spcPts val="800"/>
              </a:spcBef>
              <a:buSzTx/>
              <a:buNone/>
              <a:defRPr sz="3400">
                <a:solidFill>
                  <a:srgbClr val="97AA88"/>
                </a:solidFill>
                <a:uFill>
                  <a:solidFill>
                    <a:srgbClr val="97AA88"/>
                  </a:solidFill>
                </a:uFill>
                <a:latin typeface="Century Gothic"/>
                <a:ea typeface="Century Gothic"/>
                <a:cs typeface="Century Gothic"/>
                <a:sym typeface="Century Gothic"/>
              </a:defRPr>
            </a:lvl2pPr>
            <a:lvl3pPr marL="0" indent="914400" algn="ctr" defTabSz="487680">
              <a:spcBef>
                <a:spcPts val="800"/>
              </a:spcBef>
              <a:buSzTx/>
              <a:buNone/>
              <a:defRPr sz="3400">
                <a:solidFill>
                  <a:srgbClr val="97AA88"/>
                </a:solidFill>
                <a:uFill>
                  <a:solidFill>
                    <a:srgbClr val="97AA88"/>
                  </a:solidFill>
                </a:uFill>
                <a:latin typeface="Century Gothic"/>
                <a:ea typeface="Century Gothic"/>
                <a:cs typeface="Century Gothic"/>
                <a:sym typeface="Century Gothic"/>
              </a:defRPr>
            </a:lvl3pPr>
            <a:lvl4pPr marL="0" indent="1371600" algn="ctr" defTabSz="487680">
              <a:spcBef>
                <a:spcPts val="800"/>
              </a:spcBef>
              <a:buSzTx/>
              <a:buNone/>
              <a:defRPr sz="3400">
                <a:solidFill>
                  <a:srgbClr val="97AA88"/>
                </a:solidFill>
                <a:uFill>
                  <a:solidFill>
                    <a:srgbClr val="97AA88"/>
                  </a:solidFill>
                </a:uFill>
                <a:latin typeface="Century Gothic"/>
                <a:ea typeface="Century Gothic"/>
                <a:cs typeface="Century Gothic"/>
                <a:sym typeface="Century Gothic"/>
              </a:defRPr>
            </a:lvl4pPr>
            <a:lvl5pPr marL="0" indent="1828800" algn="ctr" defTabSz="487680">
              <a:spcBef>
                <a:spcPts val="800"/>
              </a:spcBef>
              <a:buSzTx/>
              <a:buNone/>
              <a:defRPr sz="3400">
                <a:solidFill>
                  <a:srgbClr val="97AA88"/>
                </a:solidFill>
                <a:uFill>
                  <a:solidFill>
                    <a:srgbClr val="97AA88"/>
                  </a:solidFill>
                </a:uFill>
                <a:latin typeface="Century Gothic"/>
                <a:ea typeface="Century Gothic"/>
                <a:cs typeface="Century Gothic"/>
                <a:sym typeface="Century Gothic"/>
              </a:defRPr>
            </a:lvl5pPr>
          </a:lstStyle>
          <a:p>
            <a:r>
              <a:t>Body Level One</a:t>
            </a:r>
          </a:p>
          <a:p>
            <a:pPr lvl="1"/>
            <a:r>
              <a:t>Body Level Two</a:t>
            </a:r>
          </a:p>
          <a:p>
            <a:pPr lvl="2"/>
            <a:r>
              <a:t>Body Level Three</a:t>
            </a:r>
          </a:p>
          <a:p>
            <a:pPr lvl="3"/>
            <a:r>
              <a:t>Body Level Four</a:t>
            </a:r>
          </a:p>
          <a:p>
            <a:pPr lvl="4"/>
            <a:r>
              <a:t>Body Level Five</a:t>
            </a:r>
          </a:p>
        </p:txBody>
      </p:sp>
      <p:sp>
        <p:nvSpPr>
          <p:cNvPr id="120" name="Shape 120"/>
          <p:cNvSpPr/>
          <p:nvPr/>
        </p:nvSpPr>
        <p:spPr>
          <a:xfrm>
            <a:off x="645188" y="9315416"/>
            <a:ext cx="10535346" cy="288037"/>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nchor="ctr">
            <a:spAutoFit/>
          </a:bodyPr>
          <a:lstStyle>
            <a:lvl1pPr algn="l" defTabSz="487680">
              <a:defRPr sz="1200" b="1">
                <a:solidFill>
                  <a:srgbClr val="97AA88"/>
                </a:solidFill>
                <a:uFill>
                  <a:solidFill>
                    <a:srgbClr val="97AA88"/>
                  </a:solidFill>
                </a:uFill>
                <a:latin typeface="Century Gothic"/>
                <a:ea typeface="Century Gothic"/>
                <a:cs typeface="Century Gothic"/>
                <a:sym typeface="Century Gothic"/>
              </a:defRPr>
            </a:lvl1pPr>
          </a:lstStyle>
          <a:p>
            <a:r>
              <a:t>Ecumenical Social Services (WO 8) is a registered welfare organisation in terms of the Section 19 of National Welfare Act, 1965 (Act 79 of 1965)</a:t>
            </a:r>
          </a:p>
        </p:txBody>
      </p:sp>
      <p:sp>
        <p:nvSpPr>
          <p:cNvPr id="121" name="Shape 121"/>
          <p:cNvSpPr>
            <a:spLocks noGrp="1"/>
          </p:cNvSpPr>
          <p:nvPr>
            <p:ph type="sldNum" sz="quarter" idx="2"/>
          </p:nvPr>
        </p:nvSpPr>
        <p:spPr>
          <a:xfrm>
            <a:off x="8087359" y="9155772"/>
            <a:ext cx="1706881" cy="288037"/>
          </a:xfrm>
          <a:prstGeom prst="rect">
            <a:avLst/>
          </a:prstGeom>
        </p:spPr>
        <p:txBody>
          <a:bodyPr wrap="square" lIns="48767" tIns="48767" rIns="48767" bIns="48767" anchor="ctr"/>
          <a:lstStyle>
            <a:lvl1pPr algn="r" defTabSz="487680">
              <a:defRPr sz="1200">
                <a:solidFill>
                  <a:srgbClr val="97AA88"/>
                </a:solidFill>
                <a:uFill>
                  <a:solidFill>
                    <a:srgbClr val="97AA88"/>
                  </a:solidFill>
                </a:uFill>
                <a:latin typeface="Century Gothic"/>
                <a:ea typeface="Century Gothic"/>
                <a:cs typeface="Century Gothic"/>
                <a:sym typeface="Century Gothic"/>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7" r:id="rId7"/>
    <p:sldLayoutId id="2147483658" r:id="rId8"/>
    <p:sldLayoutId id="2147483659" r:id="rId9"/>
    <p:sldLayoutId id="2147483660" r:id="rId10"/>
    <p:sldLayoutId id="2147483661" r:id="rId11"/>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xfrm>
            <a:off x="1168400" y="762000"/>
            <a:ext cx="10820400" cy="4765040"/>
          </a:xfrm>
          <a:prstGeom prst="rect">
            <a:avLst/>
          </a:prstGeom>
        </p:spPr>
        <p:txBody>
          <a:bodyPr>
            <a:noAutofit/>
          </a:bodyPr>
          <a:lstStyle/>
          <a:p>
            <a:r>
              <a:rPr lang="en-US" sz="5400" dirty="0" err="1"/>
              <a:t>EcSOS</a:t>
            </a:r>
            <a:r>
              <a:rPr lang="en-US" sz="5400" dirty="0"/>
              <a:t> Workshop</a:t>
            </a:r>
            <a:br>
              <a:rPr lang="en-US" sz="5400" dirty="0"/>
            </a:br>
            <a:r>
              <a:rPr lang="en-US" sz="5400" dirty="0"/>
              <a:t>43. </a:t>
            </a:r>
            <a:r>
              <a:rPr lang="en-US" sz="5400" dirty="0" err="1"/>
              <a:t>Synodaltagung</a:t>
            </a:r>
            <a:r>
              <a:rPr lang="en-US" sz="5400" dirty="0"/>
              <a:t> der ELKIN (DELK)</a:t>
            </a:r>
            <a:br>
              <a:rPr lang="en-US" sz="5400" dirty="0"/>
            </a:br>
            <a:r>
              <a:rPr lang="en-US" sz="5400" dirty="0"/>
              <a:t>21 – 24 September 2017</a:t>
            </a:r>
            <a:br>
              <a:rPr lang="en-US" sz="5400" dirty="0"/>
            </a:br>
            <a:r>
              <a:rPr lang="en-US" sz="5400" dirty="0" err="1"/>
              <a:t>Swakopmund</a:t>
            </a:r>
            <a:r>
              <a:rPr lang="en-US" sz="5400" dirty="0"/>
              <a:t>, NAMIBIA</a:t>
            </a:r>
            <a:br>
              <a:rPr lang="en-US" sz="5400" dirty="0"/>
            </a:br>
            <a:endParaRPr sz="5400" dirty="0"/>
          </a:p>
        </p:txBody>
      </p:sp>
      <p:sp>
        <p:nvSpPr>
          <p:cNvPr id="134" name="Shape 134"/>
          <p:cNvSpPr>
            <a:spLocks noGrp="1"/>
          </p:cNvSpPr>
          <p:nvPr>
            <p:ph type="body" sz="quarter" idx="1"/>
          </p:nvPr>
        </p:nvSpPr>
        <p:spPr>
          <a:xfrm>
            <a:off x="1320800" y="5527040"/>
            <a:ext cx="10287000" cy="4226561"/>
          </a:xfrm>
          <a:prstGeom prst="rect">
            <a:avLst/>
          </a:prstGeom>
        </p:spPr>
        <p:txBody>
          <a:bodyPr/>
          <a:lstStyle/>
          <a:p>
            <a:r>
              <a:rPr lang="en-US" sz="8000" dirty="0">
                <a:solidFill>
                  <a:srgbClr val="00B050"/>
                </a:solidFill>
                <a:latin typeface="Broadway" panose="04040905080B02020502" pitchFamily="82" charset="0"/>
              </a:rPr>
              <a:t>TAGESORDNUNG </a:t>
            </a:r>
            <a:endParaRPr lang="en-US" sz="8000" dirty="0" smtClean="0">
              <a:solidFill>
                <a:srgbClr val="00B050"/>
              </a:solidFill>
              <a:latin typeface="Broadway" panose="04040905080B02020502" pitchFamily="82" charset="0"/>
            </a:endParaRPr>
          </a:p>
          <a:p>
            <a:r>
              <a:rPr lang="en-US" dirty="0" smtClean="0">
                <a:solidFill>
                  <a:srgbClr val="00B050"/>
                </a:solidFill>
                <a:latin typeface="Broadway" panose="04040905080B02020502" pitchFamily="82" charset="0"/>
              </a:rPr>
              <a:t>– </a:t>
            </a:r>
            <a:r>
              <a:rPr lang="en-US" dirty="0">
                <a:solidFill>
                  <a:srgbClr val="00B050"/>
                </a:solidFill>
                <a:latin typeface="Broadway" panose="04040905080B02020502" pitchFamily="82" charset="0"/>
              </a:rPr>
              <a:t>“Sending met </a:t>
            </a:r>
            <a:r>
              <a:rPr lang="en-US" dirty="0" err="1">
                <a:solidFill>
                  <a:srgbClr val="00B050"/>
                </a:solidFill>
                <a:latin typeface="Broadway" panose="04040905080B02020502" pitchFamily="82" charset="0"/>
              </a:rPr>
              <a:t>hande</a:t>
            </a:r>
            <a:r>
              <a:rPr lang="en-US" dirty="0">
                <a:solidFill>
                  <a:srgbClr val="00B050"/>
                </a:solidFill>
                <a:latin typeface="Broadway" panose="04040905080B02020502" pitchFamily="82" charset="0"/>
              </a:rPr>
              <a:t>”</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600" y="1219200"/>
            <a:ext cx="10744200" cy="2133600"/>
          </a:xfrm>
        </p:spPr>
        <p:txBody>
          <a:bodyPr>
            <a:normAutofit/>
          </a:bodyPr>
          <a:lstStyle/>
          <a:p>
            <a:r>
              <a:rPr lang="en-US" sz="6600" b="1" dirty="0" smtClean="0"/>
              <a:t>Ecumenical Social Services</a:t>
            </a:r>
            <a:br>
              <a:rPr lang="en-US" sz="6600" b="1" dirty="0" smtClean="0"/>
            </a:br>
            <a:r>
              <a:rPr lang="en-US" sz="4400" b="1" dirty="0" smtClean="0"/>
              <a:t>Membership</a:t>
            </a:r>
            <a:endParaRPr lang="en-US" sz="4400" b="1" dirty="0"/>
          </a:p>
        </p:txBody>
      </p:sp>
      <p:sp>
        <p:nvSpPr>
          <p:cNvPr id="3" name="Text Placeholder 2"/>
          <p:cNvSpPr>
            <a:spLocks noGrp="1"/>
          </p:cNvSpPr>
          <p:nvPr>
            <p:ph type="body" sz="quarter" idx="1"/>
          </p:nvPr>
        </p:nvSpPr>
        <p:spPr>
          <a:xfrm>
            <a:off x="1092200" y="3048000"/>
            <a:ext cx="10896600" cy="5562601"/>
          </a:xfrm>
        </p:spPr>
        <p:txBody>
          <a:bodyPr>
            <a:normAutofit fontScale="85000" lnSpcReduction="20000"/>
          </a:bodyPr>
          <a:lstStyle/>
          <a:p>
            <a:endParaRPr lang="en-US" sz="4400" b="1" dirty="0" smtClean="0"/>
          </a:p>
          <a:p>
            <a:r>
              <a:rPr lang="en-US" sz="4400" b="1" dirty="0" smtClean="0"/>
              <a:t>Care for Older People (4 members)</a:t>
            </a:r>
          </a:p>
          <a:p>
            <a:pPr marL="457200" indent="-457200" algn="l">
              <a:buFont typeface="Arial" panose="020B0604020202020204" pitchFamily="34" charset="0"/>
              <a:buChar char="•"/>
            </a:pPr>
            <a:endParaRPr lang="en-US" dirty="0" smtClean="0"/>
          </a:p>
          <a:p>
            <a:pPr marL="457200" indent="-457200" algn="l">
              <a:buFont typeface="Arial" panose="020B0604020202020204" pitchFamily="34" charset="0"/>
              <a:buChar char="•"/>
            </a:pPr>
            <a:r>
              <a:rPr lang="nl-NL" sz="4000" dirty="0"/>
              <a:t>Ons Tuiste, Keetmanshoop</a:t>
            </a:r>
          </a:p>
          <a:p>
            <a:pPr algn="l"/>
            <a:endParaRPr lang="nl-NL" sz="4000" dirty="0"/>
          </a:p>
          <a:p>
            <a:pPr marL="457200" indent="-457200" algn="l">
              <a:buFont typeface="Arial" panose="020B0604020202020204" pitchFamily="34" charset="0"/>
              <a:buChar char="•"/>
            </a:pPr>
            <a:r>
              <a:rPr lang="nl-NL" sz="4000" dirty="0"/>
              <a:t>Oosterlig Association (Huis Deon Louw</a:t>
            </a:r>
            <a:r>
              <a:rPr lang="nl-NL" sz="4000" dirty="0" smtClean="0"/>
              <a:t>), Gobabis</a:t>
            </a:r>
            <a:endParaRPr lang="nl-NL" sz="4000" dirty="0"/>
          </a:p>
          <a:p>
            <a:pPr algn="l"/>
            <a:endParaRPr lang="nl-NL" sz="4000" dirty="0"/>
          </a:p>
          <a:p>
            <a:pPr marL="457200" indent="-457200" algn="l">
              <a:buFont typeface="Arial" panose="020B0604020202020204" pitchFamily="34" charset="0"/>
              <a:buChar char="•"/>
            </a:pPr>
            <a:r>
              <a:rPr lang="nl-NL" sz="4000" dirty="0"/>
              <a:t>Oude Rust Oord, </a:t>
            </a:r>
            <a:r>
              <a:rPr lang="nl-NL" sz="4000" dirty="0" smtClean="0"/>
              <a:t>Windhoek</a:t>
            </a:r>
            <a:endParaRPr lang="nl-NL" sz="4000" dirty="0"/>
          </a:p>
          <a:p>
            <a:pPr algn="l"/>
            <a:endParaRPr lang="nl-NL" sz="4000" dirty="0"/>
          </a:p>
          <a:p>
            <a:pPr marL="457200" indent="-457200" algn="l">
              <a:buFont typeface="Arial" panose="020B0604020202020204" pitchFamily="34" charset="0"/>
              <a:buChar char="•"/>
            </a:pPr>
            <a:r>
              <a:rPr lang="nl-NL" sz="4000" dirty="0"/>
              <a:t>Schanzen Oord, </a:t>
            </a:r>
            <a:r>
              <a:rPr lang="nl-NL" sz="4000" dirty="0" smtClean="0"/>
              <a:t>Windhoek</a:t>
            </a:r>
            <a:endParaRPr lang="nl-NL" sz="4000" dirty="0"/>
          </a:p>
          <a:p>
            <a:pPr algn="l"/>
            <a:endParaRPr lang="en-US" dirty="0"/>
          </a:p>
        </p:txBody>
      </p:sp>
    </p:spTree>
    <p:extLst>
      <p:ext uri="{BB962C8B-B14F-4D97-AF65-F5344CB8AC3E}">
        <p14:creationId xmlns:p14="http://schemas.microsoft.com/office/powerpoint/2010/main" val="132973728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600" y="838200"/>
            <a:ext cx="10744200" cy="1981200"/>
          </a:xfrm>
        </p:spPr>
        <p:txBody>
          <a:bodyPr>
            <a:normAutofit/>
          </a:bodyPr>
          <a:lstStyle/>
          <a:p>
            <a:r>
              <a:rPr lang="en-US" sz="6600" b="1" dirty="0" smtClean="0"/>
              <a:t>Ecumenical Social Services</a:t>
            </a:r>
            <a:br>
              <a:rPr lang="en-US" sz="6600" b="1" dirty="0" smtClean="0"/>
            </a:br>
            <a:r>
              <a:rPr lang="en-US" sz="4400" b="1" dirty="0" smtClean="0"/>
              <a:t>Membership</a:t>
            </a:r>
            <a:endParaRPr lang="en-US" sz="4400" b="1" dirty="0"/>
          </a:p>
        </p:txBody>
      </p:sp>
      <p:sp>
        <p:nvSpPr>
          <p:cNvPr id="3" name="Text Placeholder 2"/>
          <p:cNvSpPr>
            <a:spLocks noGrp="1"/>
          </p:cNvSpPr>
          <p:nvPr>
            <p:ph type="body" sz="quarter" idx="1"/>
          </p:nvPr>
        </p:nvSpPr>
        <p:spPr>
          <a:xfrm>
            <a:off x="1092200" y="2667000"/>
            <a:ext cx="10896600" cy="6629400"/>
          </a:xfrm>
        </p:spPr>
        <p:txBody>
          <a:bodyPr>
            <a:normAutofit fontScale="25000" lnSpcReduction="20000"/>
          </a:bodyPr>
          <a:lstStyle/>
          <a:p>
            <a:endParaRPr lang="en-US" sz="4400" b="1" dirty="0" smtClean="0"/>
          </a:p>
          <a:p>
            <a:r>
              <a:rPr lang="en-US" sz="16000" b="1" dirty="0" smtClean="0"/>
              <a:t>Child Protection (10 members)</a:t>
            </a:r>
          </a:p>
          <a:p>
            <a:pPr marL="457200" indent="-457200" algn="l">
              <a:buFont typeface="Arial" panose="020B0604020202020204" pitchFamily="34" charset="0"/>
              <a:buChar char="•"/>
            </a:pPr>
            <a:r>
              <a:rPr lang="en-US" sz="11200" b="1" dirty="0"/>
              <a:t>Church Benevolence Services, Walvis </a:t>
            </a:r>
            <a:r>
              <a:rPr lang="en-US" sz="11200" b="1" dirty="0" smtClean="0"/>
              <a:t>Bay (Social Work Services)</a:t>
            </a:r>
            <a:endParaRPr lang="en-US" sz="11200" b="1" dirty="0"/>
          </a:p>
          <a:p>
            <a:pPr marL="457200" indent="-457200" algn="l">
              <a:buFont typeface="Arial" panose="020B0604020202020204" pitchFamily="34" charset="0"/>
              <a:buChar char="•"/>
            </a:pPr>
            <a:r>
              <a:rPr lang="en-US" sz="11200" b="1" dirty="0" smtClean="0"/>
              <a:t>DEGNOS</a:t>
            </a:r>
            <a:r>
              <a:rPr lang="en-US" sz="11200" b="1" dirty="0"/>
              <a:t>/ </a:t>
            </a:r>
            <a:r>
              <a:rPr lang="en-US" sz="11200" b="1" dirty="0" err="1"/>
              <a:t>Karas</a:t>
            </a:r>
            <a:r>
              <a:rPr lang="en-US" sz="11200" b="1" dirty="0"/>
              <a:t> </a:t>
            </a:r>
            <a:r>
              <a:rPr lang="en-US" sz="11200" b="1" dirty="0" smtClean="0"/>
              <a:t>Christi (ECD)</a:t>
            </a:r>
          </a:p>
          <a:p>
            <a:pPr marL="457200" indent="-457200" algn="l">
              <a:buFont typeface="Arial" panose="020B0604020202020204" pitchFamily="34" charset="0"/>
              <a:buChar char="•"/>
            </a:pPr>
            <a:r>
              <a:rPr lang="en-US" sz="11200" b="1" dirty="0" err="1" smtClean="0"/>
              <a:t>Drimiopsis</a:t>
            </a:r>
            <a:r>
              <a:rPr lang="en-US" sz="11200" b="1" dirty="0" smtClean="0"/>
              <a:t> SAN ECD Centre (“</a:t>
            </a:r>
            <a:r>
              <a:rPr lang="en-US" sz="11200" b="1" dirty="0" err="1" smtClean="0"/>
              <a:t>Gereformeerde</a:t>
            </a:r>
            <a:r>
              <a:rPr lang="en-US" sz="11200" b="1" dirty="0" smtClean="0"/>
              <a:t> </a:t>
            </a:r>
            <a:r>
              <a:rPr lang="en-US" sz="11200" b="1" dirty="0" err="1" smtClean="0"/>
              <a:t>Kerk</a:t>
            </a:r>
            <a:r>
              <a:rPr lang="en-US" sz="11200" b="1" dirty="0" smtClean="0"/>
              <a:t>”)</a:t>
            </a:r>
            <a:endParaRPr lang="en-US" sz="11200" b="1" dirty="0"/>
          </a:p>
          <a:p>
            <a:pPr marL="457200" indent="-457200" algn="l">
              <a:buFont typeface="Arial" panose="020B0604020202020204" pitchFamily="34" charset="0"/>
              <a:buChar char="•"/>
            </a:pPr>
            <a:r>
              <a:rPr lang="en-US" sz="11200" b="1" dirty="0" smtClean="0"/>
              <a:t>Huis </a:t>
            </a:r>
            <a:r>
              <a:rPr lang="en-US" sz="11200" b="1" dirty="0" err="1"/>
              <a:t>Maerua</a:t>
            </a:r>
            <a:r>
              <a:rPr lang="en-US" sz="11200" b="1" dirty="0"/>
              <a:t>, </a:t>
            </a:r>
            <a:r>
              <a:rPr lang="en-US" sz="11200" b="1" dirty="0" smtClean="0"/>
              <a:t>Windhoek (Statutory Care for children placed by the Children’s Court)</a:t>
            </a:r>
            <a:endParaRPr lang="en-US" sz="11200" b="1" dirty="0"/>
          </a:p>
          <a:p>
            <a:pPr marL="457200" indent="-457200" algn="l">
              <a:buFont typeface="Arial" panose="020B0604020202020204" pitchFamily="34" charset="0"/>
              <a:buChar char="•"/>
            </a:pPr>
            <a:r>
              <a:rPr lang="en-US" sz="11200" b="1" dirty="0" smtClean="0"/>
              <a:t>Kunene </a:t>
            </a:r>
            <a:r>
              <a:rPr lang="en-US" sz="11200" b="1" dirty="0"/>
              <a:t>for </a:t>
            </a:r>
            <a:r>
              <a:rPr lang="en-US" sz="11200" b="1" dirty="0" smtClean="0"/>
              <a:t>Christ (Kids Clubs, ECD, School Leavers Ministry)</a:t>
            </a:r>
          </a:p>
          <a:p>
            <a:pPr marL="457200" indent="-457200" algn="l">
              <a:buFont typeface="Arial" panose="020B0604020202020204" pitchFamily="34" charset="0"/>
              <a:buChar char="•"/>
            </a:pPr>
            <a:r>
              <a:rPr lang="en-US" sz="11200" b="1" dirty="0"/>
              <a:t>Living Waters Aids </a:t>
            </a:r>
            <a:r>
              <a:rPr lang="en-US" sz="11200" b="1" dirty="0" err="1"/>
              <a:t>Programme</a:t>
            </a:r>
            <a:r>
              <a:rPr lang="en-US" sz="11200" b="1" dirty="0"/>
              <a:t>, </a:t>
            </a:r>
            <a:r>
              <a:rPr lang="en-US" sz="11200" b="1" dirty="0" err="1" smtClean="0"/>
              <a:t>Grootfontein</a:t>
            </a:r>
            <a:r>
              <a:rPr lang="en-US" sz="11200" b="1" dirty="0" smtClean="0"/>
              <a:t> (after school </a:t>
            </a:r>
            <a:r>
              <a:rPr lang="en-US" sz="11200" b="1" dirty="0" err="1" smtClean="0"/>
              <a:t>programme</a:t>
            </a:r>
            <a:r>
              <a:rPr lang="en-US" sz="11200" b="1" dirty="0" smtClean="0"/>
              <a:t>)</a:t>
            </a:r>
            <a:endParaRPr lang="en-US" sz="11200" b="1" dirty="0"/>
          </a:p>
          <a:p>
            <a:pPr marL="457200" indent="-457200" algn="l">
              <a:buFont typeface="Arial" panose="020B0604020202020204" pitchFamily="34" charset="0"/>
              <a:buChar char="•"/>
            </a:pPr>
            <a:r>
              <a:rPr lang="en-US" sz="11200" b="1" dirty="0" smtClean="0"/>
              <a:t>Imago Dei (support to ECD </a:t>
            </a:r>
            <a:r>
              <a:rPr lang="en-US" sz="11200" b="1" dirty="0" err="1" smtClean="0"/>
              <a:t>centre’s</a:t>
            </a:r>
            <a:r>
              <a:rPr lang="en-US" sz="11200" b="1" dirty="0" smtClean="0"/>
              <a:t>)</a:t>
            </a:r>
          </a:p>
          <a:p>
            <a:pPr marL="457200" indent="-457200" algn="l">
              <a:buFont typeface="Arial" panose="020B0604020202020204" pitchFamily="34" charset="0"/>
              <a:buChar char="•"/>
            </a:pPr>
            <a:r>
              <a:rPr lang="en-US" sz="11200" b="1" dirty="0" smtClean="0"/>
              <a:t>Wilderness </a:t>
            </a:r>
            <a:r>
              <a:rPr lang="en-US" sz="11200" b="1" dirty="0"/>
              <a:t>Therapy, </a:t>
            </a:r>
            <a:r>
              <a:rPr lang="en-US" sz="11200" b="1" dirty="0" smtClean="0"/>
              <a:t>Namibia (Community Work project for Youth at </a:t>
            </a:r>
            <a:r>
              <a:rPr lang="en-US" sz="11200" b="1" dirty="0"/>
              <a:t>Risk) </a:t>
            </a:r>
            <a:endParaRPr lang="en-US" sz="11200" b="1" dirty="0" smtClean="0"/>
          </a:p>
          <a:p>
            <a:pPr marL="457200" indent="-457200" algn="l">
              <a:buFont typeface="Arial" panose="020B0604020202020204" pitchFamily="34" charset="0"/>
              <a:buChar char="•"/>
            </a:pPr>
            <a:r>
              <a:rPr lang="en-US" sz="11200" b="1" dirty="0" smtClean="0"/>
              <a:t>Church </a:t>
            </a:r>
            <a:r>
              <a:rPr lang="en-US" sz="11200" b="1" dirty="0"/>
              <a:t>Alliance for Orphans (CAFO</a:t>
            </a:r>
            <a:r>
              <a:rPr lang="en-US" sz="11200" b="1" dirty="0" smtClean="0"/>
              <a:t>)</a:t>
            </a:r>
          </a:p>
          <a:p>
            <a:pPr marL="457200" indent="-457200" algn="l">
              <a:buFont typeface="Arial" panose="020B0604020202020204" pitchFamily="34" charset="0"/>
              <a:buChar char="•"/>
            </a:pPr>
            <a:r>
              <a:rPr lang="en-US" sz="11200" b="1" dirty="0"/>
              <a:t>Family of Hope Services, Havana </a:t>
            </a:r>
            <a:r>
              <a:rPr lang="en-US" sz="11200" b="1" dirty="0" smtClean="0"/>
              <a:t>Ministry (educational &amp; therapeutic support)</a:t>
            </a:r>
            <a:endParaRPr lang="en-US" sz="11200" b="1" dirty="0"/>
          </a:p>
          <a:p>
            <a:pPr algn="l"/>
            <a:r>
              <a:rPr lang="en-US" sz="11200" b="1" dirty="0" smtClean="0"/>
              <a:t> </a:t>
            </a:r>
            <a:endParaRPr lang="en-US" sz="11200" b="1" dirty="0"/>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1184246280"/>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600" y="1219200"/>
            <a:ext cx="10744200" cy="2133600"/>
          </a:xfrm>
        </p:spPr>
        <p:txBody>
          <a:bodyPr>
            <a:normAutofit/>
          </a:bodyPr>
          <a:lstStyle/>
          <a:p>
            <a:r>
              <a:rPr lang="en-US" sz="6600" b="1" dirty="0" smtClean="0"/>
              <a:t>Ecumenical Social Services</a:t>
            </a:r>
            <a:br>
              <a:rPr lang="en-US" sz="6600" b="1" dirty="0" smtClean="0"/>
            </a:br>
            <a:r>
              <a:rPr lang="en-US" sz="4400" b="1" dirty="0" smtClean="0"/>
              <a:t>Membership</a:t>
            </a:r>
            <a:endParaRPr lang="en-US" sz="4400" b="1" dirty="0"/>
          </a:p>
        </p:txBody>
      </p:sp>
      <p:sp>
        <p:nvSpPr>
          <p:cNvPr id="3" name="Text Placeholder 2"/>
          <p:cNvSpPr>
            <a:spLocks noGrp="1"/>
          </p:cNvSpPr>
          <p:nvPr>
            <p:ph type="body" sz="quarter" idx="1"/>
          </p:nvPr>
        </p:nvSpPr>
        <p:spPr>
          <a:xfrm>
            <a:off x="1092200" y="3048000"/>
            <a:ext cx="10896600" cy="6096000"/>
          </a:xfrm>
        </p:spPr>
        <p:txBody>
          <a:bodyPr>
            <a:normAutofit fontScale="70000" lnSpcReduction="20000"/>
          </a:bodyPr>
          <a:lstStyle/>
          <a:p>
            <a:r>
              <a:rPr lang="en-US" sz="4800" b="1" dirty="0" smtClean="0"/>
              <a:t>Poverty Alleviation (10 members)</a:t>
            </a:r>
          </a:p>
          <a:p>
            <a:pPr marL="457200" indent="-457200" algn="l">
              <a:buFont typeface="Arial" panose="020B0604020202020204" pitchFamily="34" charset="0"/>
              <a:buChar char="•"/>
            </a:pPr>
            <a:r>
              <a:rPr lang="en-US" sz="4400" b="1" dirty="0"/>
              <a:t>Heal the Land, </a:t>
            </a:r>
            <a:r>
              <a:rPr lang="en-US" sz="4400" b="1" dirty="0" err="1" smtClean="0"/>
              <a:t>Okahandja</a:t>
            </a:r>
            <a:r>
              <a:rPr lang="en-US" sz="4400" b="1" dirty="0" smtClean="0"/>
              <a:t> (AFM)</a:t>
            </a:r>
          </a:p>
          <a:p>
            <a:pPr marL="457200" indent="-457200" algn="l">
              <a:buFont typeface="Arial" panose="020B0604020202020204" pitchFamily="34" charset="0"/>
              <a:buChar char="•"/>
            </a:pPr>
            <a:r>
              <a:rPr lang="en-US" sz="4400" b="1" dirty="0"/>
              <a:t>Imago </a:t>
            </a:r>
            <a:r>
              <a:rPr lang="en-US" sz="4400" b="1" dirty="0" smtClean="0"/>
              <a:t>Dei (DRC Eros)</a:t>
            </a:r>
          </a:p>
          <a:p>
            <a:pPr marL="457200" indent="-457200" algn="l">
              <a:buFont typeface="Arial" panose="020B0604020202020204" pitchFamily="34" charset="0"/>
              <a:buChar char="•"/>
            </a:pPr>
            <a:r>
              <a:rPr lang="en-US" sz="4400" b="1" dirty="0" smtClean="0"/>
              <a:t>Kalahari </a:t>
            </a:r>
            <a:r>
              <a:rPr lang="en-US" sz="4400" b="1" dirty="0" err="1" smtClean="0"/>
              <a:t>Kidz</a:t>
            </a:r>
            <a:r>
              <a:rPr lang="en-US" sz="4400" b="1" dirty="0" smtClean="0"/>
              <a:t>, </a:t>
            </a:r>
            <a:r>
              <a:rPr lang="en-US" sz="4400" b="1" dirty="0" err="1" smtClean="0"/>
              <a:t>Gochas</a:t>
            </a:r>
            <a:r>
              <a:rPr lang="en-US" sz="4400" b="1" dirty="0" smtClean="0"/>
              <a:t> (ecumenical)</a:t>
            </a:r>
          </a:p>
          <a:p>
            <a:pPr marL="457200" indent="-457200" algn="l">
              <a:buFont typeface="Arial" panose="020B0604020202020204" pitchFamily="34" charset="0"/>
              <a:buChar char="•"/>
            </a:pPr>
            <a:r>
              <a:rPr lang="en-US" sz="4400" b="1" dirty="0" err="1" smtClean="0"/>
              <a:t>Kronlein</a:t>
            </a:r>
            <a:r>
              <a:rPr lang="en-US" sz="4400" b="1" dirty="0" smtClean="0"/>
              <a:t>, </a:t>
            </a:r>
            <a:r>
              <a:rPr lang="en-US" sz="4400" b="1" dirty="0" err="1" smtClean="0"/>
              <a:t>Keetmanshoop</a:t>
            </a:r>
            <a:r>
              <a:rPr lang="en-US" sz="4400" b="1" dirty="0" smtClean="0"/>
              <a:t> (URCSA )</a:t>
            </a:r>
          </a:p>
          <a:p>
            <a:pPr marL="457200" indent="-457200" algn="l">
              <a:buFont typeface="Arial" panose="020B0604020202020204" pitchFamily="34" charset="0"/>
              <a:buChar char="•"/>
            </a:pPr>
            <a:r>
              <a:rPr lang="en-US" sz="4400" b="1" dirty="0"/>
              <a:t>Kunene for </a:t>
            </a:r>
            <a:r>
              <a:rPr lang="en-US" sz="4400" b="1" dirty="0" smtClean="0"/>
              <a:t>Christ (ecumenical)</a:t>
            </a:r>
          </a:p>
          <a:p>
            <a:pPr marL="457200" indent="-457200" algn="l">
              <a:buFont typeface="Arial" panose="020B0604020202020204" pitchFamily="34" charset="0"/>
              <a:buChar char="•"/>
            </a:pPr>
            <a:r>
              <a:rPr lang="en-US" sz="4400" b="1" dirty="0"/>
              <a:t>Living Waters Aids </a:t>
            </a:r>
            <a:r>
              <a:rPr lang="en-US" sz="4400" b="1" dirty="0" err="1"/>
              <a:t>Programme</a:t>
            </a:r>
            <a:r>
              <a:rPr lang="en-US" sz="4400" b="1" dirty="0"/>
              <a:t>, </a:t>
            </a:r>
            <a:r>
              <a:rPr lang="en-US" sz="4400" b="1" dirty="0" err="1"/>
              <a:t>Grootfontein</a:t>
            </a:r>
            <a:r>
              <a:rPr lang="en-US" sz="4400" b="1" dirty="0"/>
              <a:t> </a:t>
            </a:r>
            <a:r>
              <a:rPr lang="en-US" sz="4400" b="1" dirty="0" smtClean="0"/>
              <a:t>(AFM)</a:t>
            </a:r>
          </a:p>
          <a:p>
            <a:pPr marL="457200" indent="-457200" algn="l">
              <a:buFont typeface="Arial" panose="020B0604020202020204" pitchFamily="34" charset="0"/>
              <a:buChar char="•"/>
            </a:pPr>
            <a:r>
              <a:rPr lang="en-US" sz="4400" b="1" dirty="0" err="1" smtClean="0"/>
              <a:t>Takwasa</a:t>
            </a:r>
            <a:r>
              <a:rPr lang="en-US" sz="4400" b="1" dirty="0" smtClean="0"/>
              <a:t> Hostel, </a:t>
            </a:r>
            <a:r>
              <a:rPr lang="en-US" sz="4400" b="1" dirty="0" err="1" smtClean="0"/>
              <a:t>Rundu</a:t>
            </a:r>
            <a:r>
              <a:rPr lang="en-US" sz="4400" b="1" dirty="0" smtClean="0"/>
              <a:t> (URCSA)</a:t>
            </a:r>
            <a:endParaRPr lang="en-US" sz="4400" b="1" dirty="0"/>
          </a:p>
          <a:p>
            <a:pPr marL="457200" indent="-457200" algn="l">
              <a:buFont typeface="Arial" panose="020B0604020202020204" pitchFamily="34" charset="0"/>
              <a:buChar char="•"/>
            </a:pPr>
            <a:r>
              <a:rPr lang="en-US" sz="4400" b="1" dirty="0" err="1" smtClean="0"/>
              <a:t>Thinus</a:t>
            </a:r>
            <a:r>
              <a:rPr lang="en-US" sz="4400" b="1" dirty="0" smtClean="0"/>
              <a:t> </a:t>
            </a:r>
            <a:r>
              <a:rPr lang="en-US" sz="4400" b="1" dirty="0" err="1"/>
              <a:t>Bakkes</a:t>
            </a:r>
            <a:r>
              <a:rPr lang="en-US" sz="4400" b="1" dirty="0"/>
              <a:t> Shelter, Windhoek </a:t>
            </a:r>
            <a:r>
              <a:rPr lang="en-US" sz="4400" b="1" dirty="0" smtClean="0"/>
              <a:t>(DRC)</a:t>
            </a:r>
          </a:p>
          <a:p>
            <a:pPr marL="457200" indent="-457200" algn="l">
              <a:buFont typeface="Arial" panose="020B0604020202020204" pitchFamily="34" charset="0"/>
              <a:buChar char="•"/>
            </a:pPr>
            <a:r>
              <a:rPr lang="en-US" sz="4400" b="1" dirty="0" smtClean="0"/>
              <a:t>Trots </a:t>
            </a:r>
            <a:r>
              <a:rPr lang="en-US" sz="4400" b="1" dirty="0" err="1" smtClean="0"/>
              <a:t>Aranos</a:t>
            </a:r>
            <a:r>
              <a:rPr lang="en-US" sz="4400" b="1" dirty="0" smtClean="0"/>
              <a:t> (ecumenical)</a:t>
            </a:r>
          </a:p>
          <a:p>
            <a:pPr marL="457200" indent="-457200" algn="l">
              <a:buFont typeface="Arial" panose="020B0604020202020204" pitchFamily="34" charset="0"/>
              <a:buChar char="•"/>
            </a:pPr>
            <a:r>
              <a:rPr lang="en-US" sz="4400" b="1" dirty="0" err="1" smtClean="0"/>
              <a:t>Witkop</a:t>
            </a:r>
            <a:r>
              <a:rPr lang="en-US" sz="4400" b="1" dirty="0" smtClean="0"/>
              <a:t> Good Hope Hostel, </a:t>
            </a:r>
            <a:r>
              <a:rPr lang="en-US" sz="4400" b="1" dirty="0" err="1" smtClean="0"/>
              <a:t>Tsumis</a:t>
            </a:r>
            <a:endParaRPr lang="en-US" sz="4400" b="1" dirty="0"/>
          </a:p>
          <a:p>
            <a:pPr marL="457200" indent="-457200" algn="l">
              <a:buFont typeface="Arial" panose="020B0604020202020204" pitchFamily="34" charset="0"/>
              <a:buChar char="•"/>
            </a:pPr>
            <a:endParaRPr lang="en-US" sz="4400" b="1" dirty="0"/>
          </a:p>
          <a:p>
            <a:pPr marL="457200" indent="-457200" algn="l">
              <a:buFont typeface="Arial" panose="020B0604020202020204" pitchFamily="34" charset="0"/>
              <a:buChar char="•"/>
            </a:pPr>
            <a:endParaRPr lang="en-US" sz="4400" b="1" dirty="0"/>
          </a:p>
        </p:txBody>
      </p:sp>
    </p:spTree>
    <p:extLst>
      <p:ext uri="{BB962C8B-B14F-4D97-AF65-F5344CB8AC3E}">
        <p14:creationId xmlns:p14="http://schemas.microsoft.com/office/powerpoint/2010/main" val="2257004080"/>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600" y="1219200"/>
            <a:ext cx="10744200" cy="2133600"/>
          </a:xfrm>
        </p:spPr>
        <p:txBody>
          <a:bodyPr>
            <a:normAutofit/>
          </a:bodyPr>
          <a:lstStyle/>
          <a:p>
            <a:r>
              <a:rPr lang="en-US" sz="6600" b="1" dirty="0" smtClean="0"/>
              <a:t>Ecumenical Social Services</a:t>
            </a:r>
            <a:br>
              <a:rPr lang="en-US" sz="6600" b="1" dirty="0" smtClean="0"/>
            </a:br>
            <a:r>
              <a:rPr lang="en-US" sz="4400" b="1" dirty="0" smtClean="0"/>
              <a:t>Membership</a:t>
            </a:r>
            <a:endParaRPr lang="en-US" sz="4400" b="1" dirty="0"/>
          </a:p>
        </p:txBody>
      </p:sp>
      <p:sp>
        <p:nvSpPr>
          <p:cNvPr id="3" name="Text Placeholder 2"/>
          <p:cNvSpPr>
            <a:spLocks noGrp="1"/>
          </p:cNvSpPr>
          <p:nvPr>
            <p:ph type="body" sz="quarter" idx="1"/>
          </p:nvPr>
        </p:nvSpPr>
        <p:spPr>
          <a:xfrm>
            <a:off x="1092200" y="3048000"/>
            <a:ext cx="10896600" cy="5562601"/>
          </a:xfrm>
        </p:spPr>
        <p:txBody>
          <a:bodyPr>
            <a:normAutofit/>
          </a:bodyPr>
          <a:lstStyle/>
          <a:p>
            <a:r>
              <a:rPr lang="en-US" sz="4400" b="1" dirty="0" smtClean="0"/>
              <a:t>Other (3 members)</a:t>
            </a:r>
          </a:p>
          <a:p>
            <a:pPr marL="571500" indent="-571500" algn="l">
              <a:buFont typeface="Arial" panose="020B0604020202020204" pitchFamily="34" charset="0"/>
              <a:buChar char="•"/>
            </a:pPr>
            <a:r>
              <a:rPr lang="en-US" sz="4400" b="1" dirty="0"/>
              <a:t>Church Alliance for </a:t>
            </a:r>
            <a:r>
              <a:rPr lang="en-US" sz="4400" b="1" dirty="0" smtClean="0"/>
              <a:t>Orphans</a:t>
            </a:r>
          </a:p>
          <a:p>
            <a:pPr marL="571500" indent="-571500" algn="l">
              <a:buFont typeface="Arial" panose="020B0604020202020204" pitchFamily="34" charset="0"/>
              <a:buChar char="•"/>
            </a:pPr>
            <a:r>
              <a:rPr lang="en-US" sz="4400" b="1" dirty="0" smtClean="0"/>
              <a:t>Philippi Namibia (Christian counselling training) </a:t>
            </a:r>
            <a:endParaRPr lang="en-US" sz="4400" b="1" dirty="0"/>
          </a:p>
          <a:p>
            <a:pPr marL="571500" indent="-571500" algn="l">
              <a:buFont typeface="Arial" panose="020B0604020202020204" pitchFamily="34" charset="0"/>
              <a:buChar char="•"/>
            </a:pPr>
            <a:r>
              <a:rPr lang="en-US" sz="4400" b="1" dirty="0" smtClean="0"/>
              <a:t>Trauma </a:t>
            </a:r>
            <a:r>
              <a:rPr lang="en-US" sz="4400" b="1" dirty="0"/>
              <a:t>Healing Network, Bible </a:t>
            </a:r>
            <a:r>
              <a:rPr lang="en-US" sz="4400" b="1" dirty="0" smtClean="0"/>
              <a:t>Society </a:t>
            </a:r>
          </a:p>
          <a:p>
            <a:pPr marL="571500" indent="-571500" algn="l">
              <a:buFont typeface="Arial" panose="020B0604020202020204" pitchFamily="34" charset="0"/>
              <a:buChar char="•"/>
            </a:pPr>
            <a:endParaRPr lang="en-US" sz="4400" b="1" dirty="0"/>
          </a:p>
          <a:p>
            <a:pPr marL="457200" indent="-457200" algn="l">
              <a:buFont typeface="Arial" panose="020B0604020202020204" pitchFamily="34" charset="0"/>
              <a:buChar char="•"/>
            </a:pPr>
            <a:endParaRPr lang="en-US" sz="4400" b="1" dirty="0"/>
          </a:p>
        </p:txBody>
      </p:sp>
    </p:spTree>
    <p:extLst>
      <p:ext uri="{BB962C8B-B14F-4D97-AF65-F5344CB8AC3E}">
        <p14:creationId xmlns:p14="http://schemas.microsoft.com/office/powerpoint/2010/main" val="1771450654"/>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600" y="1219200"/>
            <a:ext cx="10744200" cy="2133600"/>
          </a:xfrm>
        </p:spPr>
        <p:txBody>
          <a:bodyPr>
            <a:normAutofit/>
          </a:bodyPr>
          <a:lstStyle/>
          <a:p>
            <a:r>
              <a:rPr lang="en-US" sz="6600" b="1" dirty="0" smtClean="0"/>
              <a:t>Ecumenical Social Services</a:t>
            </a:r>
            <a:endParaRPr lang="en-US" sz="6600" b="1" dirty="0"/>
          </a:p>
        </p:txBody>
      </p:sp>
      <p:sp>
        <p:nvSpPr>
          <p:cNvPr id="3" name="Text Placeholder 2"/>
          <p:cNvSpPr>
            <a:spLocks noGrp="1"/>
          </p:cNvSpPr>
          <p:nvPr>
            <p:ph type="body" sz="quarter" idx="1"/>
          </p:nvPr>
        </p:nvSpPr>
        <p:spPr>
          <a:xfrm>
            <a:off x="1092200" y="3048000"/>
            <a:ext cx="10896600" cy="5562601"/>
          </a:xfrm>
        </p:spPr>
        <p:txBody>
          <a:bodyPr/>
          <a:lstStyle/>
          <a:p>
            <a:r>
              <a:rPr lang="en-US" sz="4400" b="1" dirty="0" smtClean="0"/>
              <a:t>Regular Network Stakeholders</a:t>
            </a:r>
          </a:p>
          <a:p>
            <a:pPr marL="457200" indent="-457200" algn="l">
              <a:buFont typeface="Arial" panose="020B0604020202020204" pitchFamily="34" charset="0"/>
              <a:buChar char="•"/>
            </a:pPr>
            <a:r>
              <a:rPr lang="en-US" dirty="0" smtClean="0"/>
              <a:t>Ministry of Health and Social Services (MOHSS)</a:t>
            </a:r>
          </a:p>
          <a:p>
            <a:pPr marL="457200" indent="-457200" algn="l">
              <a:buFont typeface="Arial" panose="020B0604020202020204" pitchFamily="34" charset="0"/>
              <a:buChar char="•"/>
            </a:pPr>
            <a:r>
              <a:rPr lang="en-US" dirty="0" smtClean="0"/>
              <a:t>Ministry of Gender Equality and Child Welfare (MGECW)</a:t>
            </a:r>
          </a:p>
          <a:p>
            <a:pPr marL="457200" indent="-457200" algn="l">
              <a:buFont typeface="Arial" panose="020B0604020202020204" pitchFamily="34" charset="0"/>
              <a:buChar char="•"/>
            </a:pPr>
            <a:r>
              <a:rPr lang="en-US" dirty="0" smtClean="0"/>
              <a:t>Ministry of Poverty Eradication and Social Welfare (MPESW)</a:t>
            </a:r>
          </a:p>
          <a:p>
            <a:pPr marL="457200" indent="-457200" algn="l">
              <a:buFont typeface="Arial" panose="020B0604020202020204" pitchFamily="34" charset="0"/>
              <a:buChar char="•"/>
            </a:pPr>
            <a:r>
              <a:rPr lang="en-US" dirty="0" smtClean="0"/>
              <a:t>Anti-corruption Steering Committee (ACC)</a:t>
            </a:r>
          </a:p>
          <a:p>
            <a:pPr marL="457200" indent="-457200" algn="l">
              <a:buFont typeface="Arial" panose="020B0604020202020204" pitchFamily="34" charset="0"/>
              <a:buChar char="•"/>
            </a:pPr>
            <a:r>
              <a:rPr lang="en-US" dirty="0" smtClean="0"/>
              <a:t>Namibia Child Rights Network (NCRN)</a:t>
            </a:r>
          </a:p>
          <a:p>
            <a:pPr marL="457200" indent="-457200" algn="l">
              <a:buFont typeface="Arial" panose="020B0604020202020204" pitchFamily="34" charset="0"/>
              <a:buChar char="•"/>
            </a:pPr>
            <a:r>
              <a:rPr lang="en-US" dirty="0" smtClean="0"/>
              <a:t>Council of Churches in Namibia (CCN)</a:t>
            </a:r>
          </a:p>
          <a:p>
            <a:pPr marL="457200" indent="-457200" algn="l">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824623820"/>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600" y="609600"/>
            <a:ext cx="10744200" cy="2133600"/>
          </a:xfrm>
        </p:spPr>
        <p:txBody>
          <a:bodyPr>
            <a:normAutofit/>
          </a:bodyPr>
          <a:lstStyle/>
          <a:p>
            <a:r>
              <a:rPr lang="en-US" sz="6600" b="1" dirty="0" smtClean="0"/>
              <a:t>Ecumenical Social Services</a:t>
            </a:r>
            <a:endParaRPr lang="en-US" sz="6600" b="1" dirty="0"/>
          </a:p>
        </p:txBody>
      </p:sp>
      <p:sp>
        <p:nvSpPr>
          <p:cNvPr id="3" name="Text Placeholder 2"/>
          <p:cNvSpPr>
            <a:spLocks noGrp="1"/>
          </p:cNvSpPr>
          <p:nvPr>
            <p:ph type="body" sz="quarter" idx="1"/>
          </p:nvPr>
        </p:nvSpPr>
        <p:spPr>
          <a:xfrm>
            <a:off x="1092200" y="3048000"/>
            <a:ext cx="10896600" cy="6019800"/>
          </a:xfrm>
        </p:spPr>
        <p:txBody>
          <a:bodyPr>
            <a:normAutofit lnSpcReduction="10000"/>
          </a:bodyPr>
          <a:lstStyle/>
          <a:p>
            <a:r>
              <a:rPr lang="en-US" sz="4400" b="1" dirty="0" smtClean="0"/>
              <a:t>Opportunities through Networking </a:t>
            </a:r>
          </a:p>
          <a:p>
            <a:pPr marL="457200" indent="-457200" algn="l">
              <a:buFont typeface="Arial" panose="020B0604020202020204" pitchFamily="34" charset="0"/>
              <a:buChar char="•"/>
            </a:pPr>
            <a:r>
              <a:rPr lang="en-US" dirty="0" smtClean="0"/>
              <a:t>National legislation development</a:t>
            </a:r>
          </a:p>
          <a:p>
            <a:pPr marL="457200" indent="-457200" algn="l">
              <a:buFont typeface="Arial" panose="020B0604020202020204" pitchFamily="34" charset="0"/>
              <a:buChar char="•"/>
            </a:pPr>
            <a:r>
              <a:rPr lang="en-US" dirty="0" smtClean="0"/>
              <a:t>National policy development</a:t>
            </a:r>
          </a:p>
          <a:p>
            <a:pPr marL="457200" indent="-457200" algn="l">
              <a:buFont typeface="Arial" panose="020B0604020202020204" pitchFamily="34" charset="0"/>
              <a:buChar char="•"/>
            </a:pPr>
            <a:r>
              <a:rPr lang="en-US" dirty="0" smtClean="0"/>
              <a:t>Consultation on social welfare and social services matters</a:t>
            </a:r>
          </a:p>
          <a:p>
            <a:pPr marL="457200" indent="-457200" algn="l">
              <a:buFont typeface="Arial" panose="020B0604020202020204" pitchFamily="34" charset="0"/>
              <a:buChar char="•"/>
            </a:pPr>
            <a:r>
              <a:rPr lang="en-US" dirty="0" smtClean="0"/>
              <a:t>Reporting as a welfare organization &amp; as part of civil society</a:t>
            </a:r>
          </a:p>
          <a:p>
            <a:pPr marL="457200" indent="-457200" algn="l">
              <a:buFont typeface="Arial" panose="020B0604020202020204" pitchFamily="34" charset="0"/>
              <a:buChar char="•"/>
            </a:pPr>
            <a:r>
              <a:rPr lang="en-US" dirty="0" smtClean="0"/>
              <a:t>Partnership (mandates, subsidies, leadership, participation etc.)</a:t>
            </a:r>
          </a:p>
          <a:p>
            <a:pPr marL="457200" indent="-457200" algn="l">
              <a:buFont typeface="Arial" panose="020B0604020202020204" pitchFamily="34" charset="0"/>
              <a:buChar char="•"/>
            </a:pPr>
            <a:r>
              <a:rPr lang="en-US" dirty="0" smtClean="0"/>
              <a:t>SADC, Africa Union and UN </a:t>
            </a:r>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1011759624"/>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200" y="685800"/>
            <a:ext cx="10744200" cy="1828800"/>
          </a:xfrm>
        </p:spPr>
        <p:txBody>
          <a:bodyPr/>
          <a:lstStyle/>
          <a:p>
            <a:r>
              <a:rPr lang="en-US" dirty="0" err="1" smtClean="0"/>
              <a:t>EcSOS</a:t>
            </a:r>
            <a:r>
              <a:rPr lang="en-US" dirty="0" smtClean="0"/>
              <a:t> Examples – (Storytime)</a:t>
            </a:r>
            <a:endParaRPr lang="en-US" dirty="0"/>
          </a:p>
        </p:txBody>
      </p:sp>
      <p:sp>
        <p:nvSpPr>
          <p:cNvPr id="3" name="Text Placeholder 2"/>
          <p:cNvSpPr>
            <a:spLocks noGrp="1"/>
          </p:cNvSpPr>
          <p:nvPr>
            <p:ph type="body" sz="quarter" idx="1"/>
          </p:nvPr>
        </p:nvSpPr>
        <p:spPr>
          <a:xfrm>
            <a:off x="1092200" y="2590801"/>
            <a:ext cx="11125200" cy="6019800"/>
          </a:xfrm>
        </p:spPr>
        <p:txBody>
          <a:bodyPr/>
          <a:lstStyle/>
          <a:p>
            <a:pPr marL="457200" indent="-457200" algn="l">
              <a:buFont typeface="Arial" panose="020B0604020202020204" pitchFamily="34" charset="0"/>
              <a:buChar char="•"/>
            </a:pPr>
            <a:r>
              <a:rPr lang="en-US" dirty="0" smtClean="0"/>
              <a:t>Kalahari </a:t>
            </a:r>
            <a:r>
              <a:rPr lang="en-US" dirty="0" err="1" smtClean="0"/>
              <a:t>Kidz</a:t>
            </a:r>
            <a:r>
              <a:rPr lang="en-US" dirty="0" smtClean="0"/>
              <a:t>, </a:t>
            </a:r>
            <a:r>
              <a:rPr lang="en-US" dirty="0" err="1" smtClean="0"/>
              <a:t>Gochas</a:t>
            </a:r>
            <a:r>
              <a:rPr lang="en-US" dirty="0" smtClean="0"/>
              <a:t> (a community united)</a:t>
            </a:r>
          </a:p>
          <a:p>
            <a:pPr marL="457200" indent="-457200" algn="l">
              <a:buFont typeface="Arial" panose="020B0604020202020204" pitchFamily="34" charset="0"/>
              <a:buChar char="•"/>
            </a:pPr>
            <a:r>
              <a:rPr lang="en-US" dirty="0" smtClean="0"/>
              <a:t>DEGNOS – indigenous pastors for 4 indigenous Bushmen Congregations</a:t>
            </a:r>
          </a:p>
          <a:p>
            <a:pPr marL="457200" indent="-457200" algn="l">
              <a:buFont typeface="Arial" panose="020B0604020202020204" pitchFamily="34" charset="0"/>
              <a:buChar char="•"/>
            </a:pPr>
            <a:r>
              <a:rPr lang="en-US" dirty="0" err="1" smtClean="0"/>
              <a:t>Oosterlig</a:t>
            </a:r>
            <a:r>
              <a:rPr lang="en-US" dirty="0" smtClean="0"/>
              <a:t> Association (an ecumenical approach pave the way for sustainable care of older people)</a:t>
            </a:r>
          </a:p>
          <a:p>
            <a:pPr marL="457200" indent="-457200" algn="l">
              <a:buFont typeface="Arial" panose="020B0604020202020204" pitchFamily="34" charset="0"/>
              <a:buChar char="•"/>
            </a:pPr>
            <a:r>
              <a:rPr lang="en-US" dirty="0" smtClean="0"/>
              <a:t>Kunene for Christ (doors opening for a unity mission in remote rural communities)</a:t>
            </a:r>
          </a:p>
          <a:p>
            <a:pPr marL="457200" indent="-457200" algn="l">
              <a:buFont typeface="Arial" panose="020B0604020202020204" pitchFamily="34" charset="0"/>
              <a:buChar char="•"/>
            </a:pPr>
            <a:r>
              <a:rPr lang="en-US" dirty="0" smtClean="0"/>
              <a:t>AFM CARE</a:t>
            </a:r>
          </a:p>
          <a:p>
            <a:pPr marL="457200" indent="-457200" algn="l">
              <a:buFont typeface="Arial" panose="020B0604020202020204" pitchFamily="34" charset="0"/>
              <a:buChar char="•"/>
            </a:pPr>
            <a:r>
              <a:rPr lang="en-US" dirty="0" smtClean="0"/>
              <a:t>Rehoboth </a:t>
            </a:r>
            <a:r>
              <a:rPr lang="en-US" dirty="0" err="1" smtClean="0"/>
              <a:t>Evangeliese</a:t>
            </a:r>
            <a:r>
              <a:rPr lang="en-US" dirty="0" smtClean="0"/>
              <a:t> </a:t>
            </a:r>
            <a:r>
              <a:rPr lang="en-US" dirty="0" err="1" smtClean="0"/>
              <a:t>Sendingkerk</a:t>
            </a:r>
            <a:endParaRPr lang="en-US" dirty="0" smtClean="0"/>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2732306088"/>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914400"/>
            <a:ext cx="10972800" cy="1524000"/>
          </a:xfrm>
        </p:spPr>
        <p:txBody>
          <a:bodyPr/>
          <a:lstStyle/>
          <a:p>
            <a:r>
              <a:rPr lang="en-US" b="1" dirty="0" smtClean="0"/>
              <a:t>Question Time</a:t>
            </a:r>
            <a:endParaRPr lang="en-US" b="1" dirty="0"/>
          </a:p>
        </p:txBody>
      </p:sp>
      <p:sp>
        <p:nvSpPr>
          <p:cNvPr id="3" name="Text Placeholder 2"/>
          <p:cNvSpPr>
            <a:spLocks noGrp="1"/>
          </p:cNvSpPr>
          <p:nvPr>
            <p:ph type="body" sz="quarter" idx="1"/>
          </p:nvPr>
        </p:nvSpPr>
        <p:spPr>
          <a:xfrm>
            <a:off x="863600" y="2514600"/>
            <a:ext cx="11506200" cy="6172201"/>
          </a:xfrm>
        </p:spPr>
        <p:txBody>
          <a:bodyPr>
            <a:normAutofit lnSpcReduction="10000"/>
          </a:bodyPr>
          <a:lstStyle/>
          <a:p>
            <a:pPr marL="457200" indent="-457200" algn="l">
              <a:buFont typeface="Arial" panose="020B0604020202020204" pitchFamily="34" charset="0"/>
              <a:buChar char="•"/>
            </a:pPr>
            <a:r>
              <a:rPr lang="en-US" dirty="0"/>
              <a:t>What are the social needs </a:t>
            </a:r>
            <a:r>
              <a:rPr lang="en-US" dirty="0" smtClean="0"/>
              <a:t>within your church community?</a:t>
            </a:r>
          </a:p>
          <a:p>
            <a:pPr marL="457200" indent="-457200" algn="l">
              <a:buFont typeface="Arial" panose="020B0604020202020204" pitchFamily="34" charset="0"/>
              <a:buChar char="•"/>
            </a:pPr>
            <a:r>
              <a:rPr lang="en-US" dirty="0" smtClean="0"/>
              <a:t>What are the social needs you experience around you in the bigger community?  </a:t>
            </a:r>
          </a:p>
          <a:p>
            <a:pPr marL="457200" indent="-457200" algn="l">
              <a:buFont typeface="Arial" panose="020B0604020202020204" pitchFamily="34" charset="0"/>
              <a:buChar char="•"/>
            </a:pPr>
            <a:r>
              <a:rPr lang="en-US" dirty="0" smtClean="0"/>
              <a:t>Which of these social needs can ELKIN (DELK) assist with in order to bring alleviation of pain and distress?</a:t>
            </a:r>
          </a:p>
          <a:p>
            <a:pPr marL="457200" indent="-457200" algn="l">
              <a:buFont typeface="Arial" panose="020B0604020202020204" pitchFamily="34" charset="0"/>
              <a:buChar char="•"/>
            </a:pPr>
            <a:r>
              <a:rPr lang="en-US" dirty="0"/>
              <a:t>Which of these appeal to you (name them)?</a:t>
            </a:r>
          </a:p>
          <a:p>
            <a:pPr marL="457200" indent="-457200" algn="l">
              <a:buFont typeface="Arial" panose="020B0604020202020204" pitchFamily="34" charset="0"/>
              <a:buChar char="•"/>
            </a:pPr>
            <a:r>
              <a:rPr lang="en-US" dirty="0" smtClean="0"/>
              <a:t>What are the ways you foresee you as an individual can assist with?  </a:t>
            </a:r>
          </a:p>
          <a:p>
            <a:pPr marL="457200" indent="-457200" algn="l">
              <a:buFont typeface="Arial" panose="020B0604020202020204" pitchFamily="34" charset="0"/>
              <a:buChar char="•"/>
            </a:pPr>
            <a:r>
              <a:rPr lang="en-US" dirty="0" smtClean="0"/>
              <a:t>What needs can your congregation possible assist with?  </a:t>
            </a:r>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243712231"/>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1143000"/>
            <a:ext cx="11430000" cy="1981200"/>
          </a:xfrm>
        </p:spPr>
        <p:txBody>
          <a:bodyPr>
            <a:normAutofit/>
          </a:bodyPr>
          <a:lstStyle/>
          <a:p>
            <a:r>
              <a:rPr lang="en-US" sz="6600" b="1" dirty="0" smtClean="0"/>
              <a:t>Background </a:t>
            </a:r>
            <a:endParaRPr lang="en-US" sz="6600" b="1" dirty="0"/>
          </a:p>
        </p:txBody>
      </p:sp>
      <p:sp>
        <p:nvSpPr>
          <p:cNvPr id="3" name="Text Placeholder 2"/>
          <p:cNvSpPr>
            <a:spLocks noGrp="1"/>
          </p:cNvSpPr>
          <p:nvPr>
            <p:ph type="body" sz="quarter" idx="1"/>
          </p:nvPr>
        </p:nvSpPr>
        <p:spPr>
          <a:xfrm>
            <a:off x="1092200" y="2971801"/>
            <a:ext cx="10896600" cy="5791200"/>
          </a:xfrm>
        </p:spPr>
        <p:txBody>
          <a:bodyPr/>
          <a:lstStyle/>
          <a:p>
            <a:pPr marL="457200" indent="-457200" algn="l">
              <a:buFont typeface="Arial" panose="020B0604020202020204" pitchFamily="34" charset="0"/>
              <a:buChar char="•"/>
            </a:pPr>
            <a:r>
              <a:rPr lang="en-US" sz="4800" b="1" dirty="0" smtClean="0"/>
              <a:t>DELK Synod of 2015 decision</a:t>
            </a:r>
          </a:p>
          <a:p>
            <a:pPr marL="457200" indent="-457200" algn="l">
              <a:buFont typeface="Arial" panose="020B0604020202020204" pitchFamily="34" charset="0"/>
              <a:buChar char="•"/>
            </a:pPr>
            <a:r>
              <a:rPr lang="en-US" sz="4800" b="1" dirty="0" smtClean="0"/>
              <a:t>Revival of DIAKONIA within ELCIN (DELK) Namibia</a:t>
            </a:r>
          </a:p>
          <a:p>
            <a:pPr marL="457200" indent="-457200" algn="l">
              <a:buFont typeface="Arial" panose="020B0604020202020204" pitchFamily="34" charset="0"/>
              <a:buChar char="•"/>
            </a:pPr>
            <a:r>
              <a:rPr lang="en-US" sz="4800" b="1" dirty="0" smtClean="0"/>
              <a:t>Invitation to </a:t>
            </a:r>
            <a:r>
              <a:rPr lang="en-US" sz="4800" b="1" dirty="0" err="1" smtClean="0"/>
              <a:t>EcSOS</a:t>
            </a:r>
            <a:r>
              <a:rPr lang="en-US" sz="4800" b="1" dirty="0" smtClean="0"/>
              <a:t> for a seminar /workshop on </a:t>
            </a:r>
            <a:r>
              <a:rPr lang="en-US" sz="4800" b="1" dirty="0" err="1" smtClean="0"/>
              <a:t>diakonia</a:t>
            </a:r>
            <a:r>
              <a:rPr lang="en-US" sz="4800" b="1" dirty="0" smtClean="0"/>
              <a:t> at the 2017 synod</a:t>
            </a:r>
          </a:p>
          <a:p>
            <a:pPr marL="457200" indent="-457200" algn="l">
              <a:buFont typeface="Arial" panose="020B0604020202020204" pitchFamily="34" charset="0"/>
              <a:buChar char="•"/>
            </a:pPr>
            <a:endParaRPr lang="en-US" dirty="0" smtClean="0"/>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220801768"/>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0" y="762000"/>
            <a:ext cx="10972800" cy="2209800"/>
          </a:xfrm>
        </p:spPr>
        <p:txBody>
          <a:bodyPr>
            <a:normAutofit/>
          </a:bodyPr>
          <a:lstStyle/>
          <a:p>
            <a:r>
              <a:rPr lang="en-US" sz="6600" b="1" dirty="0" smtClean="0"/>
              <a:t>Objectives of the workshop</a:t>
            </a:r>
            <a:endParaRPr lang="en-US" sz="6600" b="1" dirty="0"/>
          </a:p>
        </p:txBody>
      </p:sp>
      <p:sp>
        <p:nvSpPr>
          <p:cNvPr id="3" name="Text Placeholder 2"/>
          <p:cNvSpPr>
            <a:spLocks noGrp="1"/>
          </p:cNvSpPr>
          <p:nvPr>
            <p:ph type="body" sz="quarter" idx="1"/>
          </p:nvPr>
        </p:nvSpPr>
        <p:spPr>
          <a:xfrm>
            <a:off x="1168400" y="2514600"/>
            <a:ext cx="10896600" cy="6360161"/>
          </a:xfrm>
        </p:spPr>
        <p:txBody>
          <a:bodyPr>
            <a:normAutofit/>
          </a:bodyPr>
          <a:lstStyle/>
          <a:p>
            <a:pPr marL="457200" indent="-457200" algn="l">
              <a:buFont typeface="Arial" panose="020B0604020202020204" pitchFamily="34" charset="0"/>
              <a:buChar char="•"/>
            </a:pPr>
            <a:r>
              <a:rPr lang="en-US" sz="6000" b="1" dirty="0" smtClean="0"/>
              <a:t>Focus on the theme of DIAKONIA</a:t>
            </a:r>
          </a:p>
          <a:p>
            <a:pPr marL="457200" indent="-457200" algn="l">
              <a:buFont typeface="Arial" panose="020B0604020202020204" pitchFamily="34" charset="0"/>
              <a:buChar char="•"/>
            </a:pPr>
            <a:r>
              <a:rPr lang="en-US" sz="6000" b="1" dirty="0" smtClean="0"/>
              <a:t>Introduction of </a:t>
            </a:r>
            <a:r>
              <a:rPr lang="en-US" sz="6000" b="1" dirty="0" err="1" smtClean="0"/>
              <a:t>EcSOS</a:t>
            </a:r>
            <a:endParaRPr lang="en-US" sz="6000" b="1" dirty="0" smtClean="0"/>
          </a:p>
          <a:p>
            <a:pPr marL="457200" indent="-457200" algn="l">
              <a:buFont typeface="Arial" panose="020B0604020202020204" pitchFamily="34" charset="0"/>
              <a:buChar char="•"/>
            </a:pPr>
            <a:r>
              <a:rPr lang="en-US" sz="6000" b="1" dirty="0" smtClean="0"/>
              <a:t>Opportunity for reporting</a:t>
            </a:r>
          </a:p>
          <a:p>
            <a:pPr marL="457200" indent="-457200" algn="l">
              <a:buFont typeface="Arial" panose="020B0604020202020204" pitchFamily="34" charset="0"/>
              <a:buChar char="•"/>
            </a:pPr>
            <a:r>
              <a:rPr lang="en-US" sz="6000" b="1" dirty="0" smtClean="0"/>
              <a:t>Diaconia is ecumenical </a:t>
            </a:r>
            <a:endParaRPr lang="en-US" sz="6000" b="1" dirty="0"/>
          </a:p>
        </p:txBody>
      </p:sp>
    </p:spTree>
    <p:extLst>
      <p:ext uri="{BB962C8B-B14F-4D97-AF65-F5344CB8AC3E}">
        <p14:creationId xmlns:p14="http://schemas.microsoft.com/office/powerpoint/2010/main" val="287068518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0" y="1066800"/>
            <a:ext cx="11049000" cy="1828800"/>
          </a:xfrm>
        </p:spPr>
        <p:txBody>
          <a:bodyPr/>
          <a:lstStyle/>
          <a:p>
            <a:r>
              <a:rPr lang="en-US" b="1" dirty="0" smtClean="0"/>
              <a:t>What have we learnt through the theological foundation of </a:t>
            </a:r>
            <a:r>
              <a:rPr lang="en-US" b="1" dirty="0" err="1" smtClean="0"/>
              <a:t>diakonia</a:t>
            </a:r>
            <a:r>
              <a:rPr lang="en-US" b="1" dirty="0" smtClean="0"/>
              <a:t>? (1)</a:t>
            </a:r>
            <a:endParaRPr lang="en-US" b="1" dirty="0"/>
          </a:p>
        </p:txBody>
      </p:sp>
      <p:sp>
        <p:nvSpPr>
          <p:cNvPr id="3" name="Text Placeholder 2"/>
          <p:cNvSpPr>
            <a:spLocks noGrp="1"/>
          </p:cNvSpPr>
          <p:nvPr>
            <p:ph type="body" sz="quarter" idx="1"/>
          </p:nvPr>
        </p:nvSpPr>
        <p:spPr>
          <a:xfrm>
            <a:off x="1092200" y="3048000"/>
            <a:ext cx="10896600" cy="6324600"/>
          </a:xfrm>
        </p:spPr>
        <p:txBody>
          <a:bodyPr>
            <a:normAutofit fontScale="92500" lnSpcReduction="10000"/>
          </a:bodyPr>
          <a:lstStyle/>
          <a:p>
            <a:r>
              <a:rPr lang="en-US" dirty="0" smtClean="0"/>
              <a:t> </a:t>
            </a:r>
            <a:r>
              <a:rPr lang="en-US" b="1" dirty="0"/>
              <a:t>Departure Points </a:t>
            </a:r>
          </a:p>
          <a:p>
            <a:pPr algn="l"/>
            <a:r>
              <a:rPr lang="en-US" dirty="0" smtClean="0"/>
              <a:t>• </a:t>
            </a:r>
            <a:r>
              <a:rPr lang="en-US" dirty="0"/>
              <a:t>Trinity</a:t>
            </a:r>
          </a:p>
          <a:p>
            <a:pPr algn="l"/>
            <a:r>
              <a:rPr lang="en-US" dirty="0"/>
              <a:t>•	</a:t>
            </a:r>
            <a:r>
              <a:rPr lang="en-US" dirty="0" smtClean="0"/>
              <a:t>Holy </a:t>
            </a:r>
            <a:r>
              <a:rPr lang="en-US" dirty="0"/>
              <a:t>Communion (Especially the form for </a:t>
            </a:r>
            <a:r>
              <a:rPr lang="en-US" dirty="0" smtClean="0"/>
              <a:t> </a:t>
            </a:r>
          </a:p>
          <a:p>
            <a:pPr algn="l"/>
            <a:r>
              <a:rPr lang="en-US" dirty="0"/>
              <a:t> </a:t>
            </a:r>
            <a:r>
              <a:rPr lang="en-US" dirty="0" smtClean="0"/>
              <a:t>   Communion</a:t>
            </a:r>
            <a:r>
              <a:rPr lang="en-US" dirty="0"/>
              <a:t>)</a:t>
            </a:r>
          </a:p>
          <a:p>
            <a:pPr algn="l"/>
            <a:r>
              <a:rPr lang="en-US" dirty="0"/>
              <a:t>•	Sending/  </a:t>
            </a:r>
            <a:r>
              <a:rPr lang="en-US" dirty="0" smtClean="0"/>
              <a:t>Mission</a:t>
            </a:r>
          </a:p>
          <a:p>
            <a:pPr algn="l"/>
            <a:endParaRPr lang="en-US" dirty="0" smtClean="0"/>
          </a:p>
          <a:p>
            <a:pPr algn="l"/>
            <a:r>
              <a:rPr lang="en-US" dirty="0" smtClean="0"/>
              <a:t> </a:t>
            </a:r>
            <a:r>
              <a:rPr lang="en-US" b="1" dirty="0"/>
              <a:t>Trinity (John 20:21; Acts 6:3; John </a:t>
            </a:r>
            <a:r>
              <a:rPr lang="en-US" b="1" dirty="0" smtClean="0"/>
              <a:t>15:15)</a:t>
            </a:r>
          </a:p>
          <a:p>
            <a:pPr algn="l"/>
            <a:r>
              <a:rPr lang="en-US" dirty="0" smtClean="0"/>
              <a:t>John </a:t>
            </a:r>
            <a:r>
              <a:rPr lang="en-US" dirty="0"/>
              <a:t>11:35 – “Jesus wept” - The Greek word used refers to an intense sorrow and care, more than sympathy and a feeling of loss.  Jesus here crosses the boundary to total humanity in His solidarity with Martha and Maria and every person who suffers”</a:t>
            </a:r>
          </a:p>
          <a:p>
            <a:endParaRPr lang="en-US" dirty="0"/>
          </a:p>
        </p:txBody>
      </p:sp>
    </p:spTree>
    <p:extLst>
      <p:ext uri="{BB962C8B-B14F-4D97-AF65-F5344CB8AC3E}">
        <p14:creationId xmlns:p14="http://schemas.microsoft.com/office/powerpoint/2010/main" val="371761306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914400"/>
            <a:ext cx="10820400" cy="2209800"/>
          </a:xfrm>
        </p:spPr>
        <p:txBody>
          <a:bodyPr/>
          <a:lstStyle/>
          <a:p>
            <a:r>
              <a:rPr lang="en-US" b="1" dirty="0"/>
              <a:t>What have we learnt through the theological foundation of </a:t>
            </a:r>
            <a:r>
              <a:rPr lang="en-US" b="1" dirty="0" err="1"/>
              <a:t>diakonia</a:t>
            </a:r>
            <a:r>
              <a:rPr lang="en-US" b="1" dirty="0" smtClean="0"/>
              <a:t>?(2)</a:t>
            </a:r>
            <a:endParaRPr lang="en-US" b="1" dirty="0"/>
          </a:p>
        </p:txBody>
      </p:sp>
      <p:sp>
        <p:nvSpPr>
          <p:cNvPr id="3" name="Text Placeholder 2"/>
          <p:cNvSpPr>
            <a:spLocks noGrp="1"/>
          </p:cNvSpPr>
          <p:nvPr>
            <p:ph type="body" sz="quarter" idx="1"/>
          </p:nvPr>
        </p:nvSpPr>
        <p:spPr>
          <a:xfrm>
            <a:off x="1016000" y="3429000"/>
            <a:ext cx="10820400" cy="5486401"/>
          </a:xfrm>
        </p:spPr>
        <p:txBody>
          <a:bodyPr>
            <a:normAutofit/>
          </a:bodyPr>
          <a:lstStyle/>
          <a:p>
            <a:r>
              <a:rPr lang="en-US" b="1" dirty="0" smtClean="0"/>
              <a:t>Holy Communion</a:t>
            </a:r>
            <a:endParaRPr lang="en-US" b="1" dirty="0"/>
          </a:p>
          <a:p>
            <a:r>
              <a:rPr lang="en-US" dirty="0"/>
              <a:t>Acts 6:2-4:  “And the twelve summoned the full number of the disciples and said, “It is not right that we should give up preaching the word of God to serve tables. Therefore, brothers, pick out from among you seven men of good repute, full of the Spirit and of wisdom, whom we will appoint to this duty.  But we will devote ourselves to prayer and to the ministry of the word</a:t>
            </a:r>
            <a:r>
              <a:rPr lang="en-US" dirty="0" smtClean="0"/>
              <a:t>.”</a:t>
            </a:r>
          </a:p>
          <a:p>
            <a:endParaRPr lang="en-US" dirty="0"/>
          </a:p>
        </p:txBody>
      </p:sp>
    </p:spTree>
    <p:extLst>
      <p:ext uri="{BB962C8B-B14F-4D97-AF65-F5344CB8AC3E}">
        <p14:creationId xmlns:p14="http://schemas.microsoft.com/office/powerpoint/2010/main" val="202081173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400" y="1371600"/>
            <a:ext cx="10820400" cy="1905000"/>
          </a:xfrm>
        </p:spPr>
        <p:txBody>
          <a:bodyPr/>
          <a:lstStyle/>
          <a:p>
            <a:r>
              <a:rPr lang="en-US" b="1" dirty="0"/>
              <a:t>What have we learnt through the theological foundation of </a:t>
            </a:r>
            <a:r>
              <a:rPr lang="en-US" b="1" dirty="0" err="1"/>
              <a:t>diakonia</a:t>
            </a:r>
            <a:r>
              <a:rPr lang="en-US" b="1" dirty="0" smtClean="0"/>
              <a:t>? (3)</a:t>
            </a:r>
            <a:endParaRPr lang="en-US" b="1" dirty="0"/>
          </a:p>
        </p:txBody>
      </p:sp>
      <p:sp>
        <p:nvSpPr>
          <p:cNvPr id="3" name="Text Placeholder 2"/>
          <p:cNvSpPr>
            <a:spLocks noGrp="1"/>
          </p:cNvSpPr>
          <p:nvPr>
            <p:ph type="body" sz="quarter" idx="1"/>
          </p:nvPr>
        </p:nvSpPr>
        <p:spPr>
          <a:xfrm>
            <a:off x="1092200" y="3276600"/>
            <a:ext cx="10820400" cy="5791201"/>
          </a:xfrm>
        </p:spPr>
        <p:txBody>
          <a:bodyPr>
            <a:normAutofit fontScale="92500" lnSpcReduction="20000"/>
          </a:bodyPr>
          <a:lstStyle/>
          <a:p>
            <a:r>
              <a:rPr lang="en-US" b="1" dirty="0" smtClean="0"/>
              <a:t>Sending/ Mission </a:t>
            </a:r>
            <a:r>
              <a:rPr lang="en-US" b="1" dirty="0"/>
              <a:t>– (Matt. 28:19)</a:t>
            </a:r>
          </a:p>
          <a:p>
            <a:r>
              <a:rPr lang="en-US" dirty="0"/>
              <a:t>Matt 28:19-20a:  “Go therefore and make disciples of all nations, baptizing them in the name of the Father and of the Son and of the Holy Spirit, teaching them to observe all that I have commanded you.”</a:t>
            </a:r>
          </a:p>
          <a:p>
            <a:r>
              <a:rPr lang="en-US" dirty="0"/>
              <a:t>Acts 6:3 “Cross boundaries; dismantle walls; cross divisions to pour themselves out as drink offerings and find their joy in celebrating the coming of the Kingdom” (Opening address </a:t>
            </a:r>
            <a:r>
              <a:rPr lang="en-US" dirty="0" err="1"/>
              <a:t>DiacAfric</a:t>
            </a:r>
            <a:r>
              <a:rPr lang="en-US" dirty="0"/>
              <a:t> 2015)</a:t>
            </a:r>
          </a:p>
          <a:p>
            <a:r>
              <a:rPr lang="en-US" dirty="0"/>
              <a:t>1Timothy 5:3-16. 8 But if anyone does not provide for his relatives, and especially for members of his household, he has denied the faith and is worse than an unbeliever.</a:t>
            </a:r>
          </a:p>
        </p:txBody>
      </p:sp>
    </p:spTree>
    <p:extLst>
      <p:ext uri="{BB962C8B-B14F-4D97-AF65-F5344CB8AC3E}">
        <p14:creationId xmlns:p14="http://schemas.microsoft.com/office/powerpoint/2010/main" val="389056603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381000"/>
            <a:ext cx="11506200" cy="1524000"/>
          </a:xfrm>
        </p:spPr>
        <p:txBody>
          <a:bodyPr>
            <a:normAutofit/>
          </a:bodyPr>
          <a:lstStyle/>
          <a:p>
            <a:r>
              <a:rPr lang="en-US" sz="5400" b="1" dirty="0" err="1" smtClean="0"/>
              <a:t>EcSOS</a:t>
            </a:r>
            <a:r>
              <a:rPr lang="en-US" sz="5400" b="1" dirty="0" smtClean="0"/>
              <a:t> – Ecumenical Social Services</a:t>
            </a:r>
            <a:endParaRPr lang="en-US" sz="5400" b="1" dirty="0"/>
          </a:p>
        </p:txBody>
      </p:sp>
      <p:sp>
        <p:nvSpPr>
          <p:cNvPr id="3" name="Text Placeholder 2"/>
          <p:cNvSpPr>
            <a:spLocks noGrp="1"/>
          </p:cNvSpPr>
          <p:nvPr>
            <p:ph type="body" sz="quarter" idx="1"/>
          </p:nvPr>
        </p:nvSpPr>
        <p:spPr>
          <a:xfrm>
            <a:off x="1168400" y="1676400"/>
            <a:ext cx="10744200" cy="7467600"/>
          </a:xfrm>
        </p:spPr>
        <p:txBody>
          <a:bodyPr>
            <a:normAutofit fontScale="92500" lnSpcReduction="20000"/>
          </a:bodyPr>
          <a:lstStyle/>
          <a:p>
            <a:pPr marL="457200" indent="-457200" algn="l">
              <a:buFont typeface="Arial" panose="020B0604020202020204" pitchFamily="34" charset="0"/>
              <a:buChar char="•"/>
            </a:pPr>
            <a:r>
              <a:rPr lang="en-US" b="1" dirty="0" smtClean="0"/>
              <a:t>Founded 2012 (Founding members DRCN &amp; URCSA)</a:t>
            </a:r>
          </a:p>
          <a:p>
            <a:pPr marL="457200" indent="-457200" algn="l">
              <a:buFont typeface="Arial" panose="020B0604020202020204" pitchFamily="34" charset="0"/>
              <a:buChar char="•"/>
            </a:pPr>
            <a:r>
              <a:rPr lang="en-US" b="1" dirty="0" smtClean="0"/>
              <a:t>Welfare </a:t>
            </a:r>
            <a:r>
              <a:rPr lang="en-US" b="1" dirty="0" err="1" smtClean="0"/>
              <a:t>Organisation</a:t>
            </a:r>
            <a:r>
              <a:rPr lang="en-US" b="1" dirty="0" smtClean="0"/>
              <a:t> (W.O. 8)</a:t>
            </a:r>
          </a:p>
          <a:p>
            <a:pPr marL="457200" indent="-457200" algn="l">
              <a:buFont typeface="Arial" panose="020B0604020202020204" pitchFamily="34" charset="0"/>
              <a:buChar char="•"/>
            </a:pPr>
            <a:r>
              <a:rPr lang="en-US" b="1" dirty="0" smtClean="0"/>
              <a:t>Response on a growing need to develop, establish, support and enhance sustainability of appropriate </a:t>
            </a:r>
            <a:r>
              <a:rPr lang="en-US" b="1" dirty="0" err="1" smtClean="0"/>
              <a:t>programmes</a:t>
            </a:r>
            <a:r>
              <a:rPr lang="en-US" b="1" dirty="0" smtClean="0"/>
              <a:t> focused on the spiritual, social and economic needs of individuals and communities</a:t>
            </a:r>
          </a:p>
          <a:p>
            <a:pPr marL="457200" indent="-457200" algn="l">
              <a:buFont typeface="Arial" panose="020B0604020202020204" pitchFamily="34" charset="0"/>
              <a:buChar char="•"/>
            </a:pPr>
            <a:r>
              <a:rPr lang="en-US" b="1" dirty="0" smtClean="0"/>
              <a:t>Coordination of church-based social services </a:t>
            </a:r>
          </a:p>
          <a:p>
            <a:pPr marL="457200" indent="-457200" algn="l">
              <a:buFont typeface="Arial" panose="020B0604020202020204" pitchFamily="34" charset="0"/>
              <a:buChar char="•"/>
            </a:pPr>
            <a:r>
              <a:rPr lang="en-US" b="1" dirty="0" smtClean="0"/>
              <a:t>Assistance with Policy development</a:t>
            </a:r>
          </a:p>
          <a:p>
            <a:pPr marL="457200" indent="-457200" algn="l">
              <a:buFont typeface="Arial" panose="020B0604020202020204" pitchFamily="34" charset="0"/>
              <a:buChar char="•"/>
            </a:pPr>
            <a:r>
              <a:rPr lang="en-US" b="1" dirty="0" smtClean="0"/>
              <a:t>Promote liaison with churches and other organizations, networks, companies and government in attending to communal goals</a:t>
            </a:r>
          </a:p>
          <a:p>
            <a:pPr marL="457200" indent="-457200" algn="l">
              <a:buFont typeface="Arial" panose="020B0604020202020204" pitchFamily="34" charset="0"/>
              <a:buChar char="•"/>
            </a:pPr>
            <a:r>
              <a:rPr lang="en-US" b="1" dirty="0" smtClean="0"/>
              <a:t>Serve </a:t>
            </a:r>
            <a:r>
              <a:rPr lang="en-US" b="1" dirty="0"/>
              <a:t>all members with expert advice and assists where necessary, with the implementation of local  diaconal </a:t>
            </a:r>
            <a:r>
              <a:rPr lang="en-US" b="1" dirty="0" smtClean="0"/>
              <a:t>programs</a:t>
            </a:r>
          </a:p>
          <a:p>
            <a:pPr marL="457200" indent="-457200" algn="l">
              <a:buFont typeface="Arial" panose="020B0604020202020204" pitchFamily="34" charset="0"/>
              <a:buChar char="•"/>
            </a:pPr>
            <a:r>
              <a:rPr lang="en-US" b="1" dirty="0" smtClean="0"/>
              <a:t>Undertake </a:t>
            </a:r>
            <a:r>
              <a:rPr lang="en-US" b="1" dirty="0"/>
              <a:t>the necessary research in the fields of social work and development services, government policy and legislation</a:t>
            </a:r>
          </a:p>
          <a:p>
            <a:pPr marL="457200" indent="-457200" algn="l">
              <a:buFont typeface="Arial" panose="020B0604020202020204" pitchFamily="34" charset="0"/>
              <a:buChar char="•"/>
            </a:pPr>
            <a:endParaRPr lang="en-US" dirty="0" smtClean="0"/>
          </a:p>
          <a:p>
            <a:pPr marL="457200" indent="-457200" algn="l">
              <a:buFont typeface="Arial" panose="020B0604020202020204" pitchFamily="34" charset="0"/>
              <a:buChar char="•"/>
            </a:pPr>
            <a:endParaRPr lang="en-US" dirty="0" smtClean="0"/>
          </a:p>
          <a:p>
            <a:pPr marL="457200" indent="-457200" algn="l">
              <a:buFont typeface="Arial" panose="020B0604020202020204" pitchFamily="34" charset="0"/>
              <a:buChar char="•"/>
            </a:pPr>
            <a:endParaRPr lang="en-US" dirty="0" smtClean="0"/>
          </a:p>
          <a:p>
            <a:pPr marL="457200" indent="-457200" algn="l">
              <a:buFont typeface="Arial" panose="020B0604020202020204" pitchFamily="34" charset="0"/>
              <a:buChar char="•"/>
            </a:pPr>
            <a:endParaRPr lang="en-US" dirty="0" smtClean="0"/>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37577481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400" y="762000"/>
            <a:ext cx="10591800" cy="1828800"/>
          </a:xfrm>
        </p:spPr>
        <p:txBody>
          <a:bodyPr/>
          <a:lstStyle/>
          <a:p>
            <a:r>
              <a:rPr lang="en-US" b="1" dirty="0" smtClean="0"/>
              <a:t>Benefits in joining the </a:t>
            </a:r>
            <a:r>
              <a:rPr lang="en-US" b="1" dirty="0" err="1" smtClean="0"/>
              <a:t>EcSOS</a:t>
            </a:r>
            <a:r>
              <a:rPr lang="en-US" b="1" dirty="0" smtClean="0"/>
              <a:t> network</a:t>
            </a:r>
            <a:endParaRPr lang="en-US" b="1" dirty="0"/>
          </a:p>
        </p:txBody>
      </p:sp>
      <p:sp>
        <p:nvSpPr>
          <p:cNvPr id="3" name="Text Placeholder 2"/>
          <p:cNvSpPr>
            <a:spLocks noGrp="1"/>
          </p:cNvSpPr>
          <p:nvPr>
            <p:ph type="body" sz="quarter" idx="1"/>
          </p:nvPr>
        </p:nvSpPr>
        <p:spPr>
          <a:xfrm>
            <a:off x="1168400" y="2514600"/>
            <a:ext cx="10515600" cy="6400800"/>
          </a:xfrm>
        </p:spPr>
        <p:txBody>
          <a:bodyPr>
            <a:normAutofit fontScale="92500" lnSpcReduction="20000"/>
          </a:bodyPr>
          <a:lstStyle/>
          <a:p>
            <a:r>
              <a:rPr lang="en-US" sz="4300" b="1" dirty="0"/>
              <a:t>What can </a:t>
            </a:r>
            <a:r>
              <a:rPr lang="en-US" sz="4300" b="1" dirty="0" err="1"/>
              <a:t>EcSOS</a:t>
            </a:r>
            <a:r>
              <a:rPr lang="en-US" sz="4300" b="1" dirty="0"/>
              <a:t> offer to any </a:t>
            </a:r>
            <a:r>
              <a:rPr lang="en-US" sz="4300" b="1" dirty="0" err="1"/>
              <a:t>programme</a:t>
            </a:r>
            <a:r>
              <a:rPr lang="en-US" sz="4300" b="1" dirty="0"/>
              <a:t>, project or Church</a:t>
            </a:r>
            <a:r>
              <a:rPr lang="en-US" sz="4300" b="1" dirty="0" smtClean="0"/>
              <a:t>?   </a:t>
            </a:r>
          </a:p>
          <a:p>
            <a:pPr algn="l"/>
            <a:r>
              <a:rPr lang="en-US" dirty="0" smtClean="0"/>
              <a:t> Leadership</a:t>
            </a:r>
            <a:r>
              <a:rPr lang="en-US" dirty="0"/>
              <a:t>, </a:t>
            </a:r>
            <a:r>
              <a:rPr lang="en-US" dirty="0" smtClean="0"/>
              <a:t>Support</a:t>
            </a:r>
            <a:r>
              <a:rPr lang="en-US" dirty="0"/>
              <a:t>, </a:t>
            </a:r>
            <a:r>
              <a:rPr lang="en-US" dirty="0" smtClean="0"/>
              <a:t>Information and Facilitation   </a:t>
            </a:r>
          </a:p>
          <a:p>
            <a:pPr algn="l"/>
            <a:r>
              <a:rPr lang="en-US" dirty="0"/>
              <a:t> </a:t>
            </a:r>
            <a:r>
              <a:rPr lang="en-US" dirty="0" smtClean="0"/>
              <a:t>on </a:t>
            </a:r>
            <a:r>
              <a:rPr lang="en-US" dirty="0"/>
              <a:t>management and governance </a:t>
            </a:r>
            <a:r>
              <a:rPr lang="en-US" dirty="0" smtClean="0"/>
              <a:t>level</a:t>
            </a:r>
          </a:p>
          <a:p>
            <a:r>
              <a:rPr lang="en-US" sz="4300" b="1" dirty="0" smtClean="0"/>
              <a:t>How?</a:t>
            </a:r>
          </a:p>
          <a:p>
            <a:pPr marL="457200" indent="-457200" algn="l">
              <a:buFont typeface="Arial" panose="020B0604020202020204" pitchFamily="34" charset="0"/>
              <a:buChar char="•"/>
            </a:pPr>
            <a:r>
              <a:rPr lang="en-US" dirty="0" smtClean="0"/>
              <a:t>Visits to </a:t>
            </a:r>
            <a:r>
              <a:rPr lang="en-US" dirty="0" err="1" smtClean="0"/>
              <a:t>programmes</a:t>
            </a:r>
            <a:r>
              <a:rPr lang="en-US" dirty="0" smtClean="0"/>
              <a:t>, projects and congregations</a:t>
            </a:r>
          </a:p>
          <a:p>
            <a:pPr marL="457200" indent="-457200" algn="l">
              <a:buFont typeface="Arial" panose="020B0604020202020204" pitchFamily="34" charset="0"/>
              <a:buChar char="•"/>
            </a:pPr>
            <a:r>
              <a:rPr lang="en-US" dirty="0" smtClean="0"/>
              <a:t>Attendance/ ex officio status on governance meetings</a:t>
            </a:r>
          </a:p>
          <a:p>
            <a:pPr marL="457200" indent="-457200" algn="l">
              <a:buFont typeface="Arial" panose="020B0604020202020204" pitchFamily="34" charset="0"/>
              <a:buChar char="•"/>
            </a:pPr>
            <a:r>
              <a:rPr lang="en-US" dirty="0" smtClean="0"/>
              <a:t>Mentoring</a:t>
            </a:r>
          </a:p>
          <a:p>
            <a:pPr marL="457200" indent="-457200" algn="l">
              <a:buFont typeface="Arial" panose="020B0604020202020204" pitchFamily="34" charset="0"/>
              <a:buChar char="•"/>
            </a:pPr>
            <a:r>
              <a:rPr lang="en-US" dirty="0" smtClean="0"/>
              <a:t>Consulting</a:t>
            </a:r>
          </a:p>
          <a:p>
            <a:pPr marL="457200" indent="-457200" algn="l">
              <a:buFont typeface="Arial" panose="020B0604020202020204" pitchFamily="34" charset="0"/>
              <a:buChar char="•"/>
            </a:pPr>
            <a:r>
              <a:rPr lang="en-US" dirty="0" smtClean="0"/>
              <a:t>Coaching</a:t>
            </a:r>
          </a:p>
          <a:p>
            <a:pPr marL="457200" indent="-457200" algn="l">
              <a:buFont typeface="Arial" panose="020B0604020202020204" pitchFamily="34" charset="0"/>
              <a:buChar char="•"/>
            </a:pPr>
            <a:r>
              <a:rPr lang="en-US" dirty="0" smtClean="0"/>
              <a:t>Support</a:t>
            </a:r>
          </a:p>
          <a:p>
            <a:pPr algn="l"/>
            <a:r>
              <a:rPr lang="en-US" dirty="0" smtClean="0"/>
              <a:t> </a:t>
            </a:r>
            <a:endParaRPr lang="en-US" dirty="0"/>
          </a:p>
        </p:txBody>
      </p:sp>
    </p:spTree>
    <p:extLst>
      <p:ext uri="{BB962C8B-B14F-4D97-AF65-F5344CB8AC3E}">
        <p14:creationId xmlns:p14="http://schemas.microsoft.com/office/powerpoint/2010/main" val="55569691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0" y="762000"/>
            <a:ext cx="11582400" cy="1828800"/>
          </a:xfrm>
        </p:spPr>
        <p:txBody>
          <a:bodyPr>
            <a:noAutofit/>
          </a:bodyPr>
          <a:lstStyle/>
          <a:p>
            <a:r>
              <a:rPr lang="en-US" sz="6600" b="1" dirty="0" smtClean="0"/>
              <a:t>Benefits in joining the </a:t>
            </a:r>
            <a:r>
              <a:rPr lang="en-US" sz="6600" b="1" dirty="0" err="1" smtClean="0"/>
              <a:t>EcSOS</a:t>
            </a:r>
            <a:r>
              <a:rPr lang="en-US" sz="6600" b="1" dirty="0" smtClean="0"/>
              <a:t> network</a:t>
            </a:r>
            <a:endParaRPr lang="en-US" sz="6600" b="1" dirty="0"/>
          </a:p>
        </p:txBody>
      </p:sp>
      <p:sp>
        <p:nvSpPr>
          <p:cNvPr id="3" name="Text Placeholder 2"/>
          <p:cNvSpPr>
            <a:spLocks noGrp="1"/>
          </p:cNvSpPr>
          <p:nvPr>
            <p:ph type="body" sz="quarter" idx="1"/>
          </p:nvPr>
        </p:nvSpPr>
        <p:spPr>
          <a:xfrm>
            <a:off x="863600" y="2514600"/>
            <a:ext cx="11277600" cy="6400800"/>
          </a:xfrm>
        </p:spPr>
        <p:txBody>
          <a:bodyPr>
            <a:normAutofit fontScale="92500" lnSpcReduction="10000"/>
          </a:bodyPr>
          <a:lstStyle/>
          <a:p>
            <a:pPr algn="l"/>
            <a:r>
              <a:rPr lang="en-US" sz="4400" b="1" dirty="0" smtClean="0"/>
              <a:t>What </a:t>
            </a:r>
            <a:r>
              <a:rPr lang="en-US" sz="4400" b="1" dirty="0"/>
              <a:t>can be the gain for ELKIN (DELK) to become a fully fledged </a:t>
            </a:r>
            <a:r>
              <a:rPr lang="en-US" sz="4400" b="1" dirty="0" err="1" smtClean="0"/>
              <a:t>EcSOS</a:t>
            </a:r>
            <a:r>
              <a:rPr lang="en-US" sz="4400" b="1" dirty="0" smtClean="0"/>
              <a:t> member? </a:t>
            </a:r>
          </a:p>
          <a:p>
            <a:pPr marL="457200" indent="-457200" algn="l">
              <a:buFont typeface="Arial" panose="020B0604020202020204" pitchFamily="34" charset="0"/>
              <a:buChar char="•"/>
            </a:pPr>
            <a:r>
              <a:rPr lang="en-US" dirty="0" smtClean="0"/>
              <a:t>Tap </a:t>
            </a:r>
            <a:r>
              <a:rPr lang="en-US" dirty="0"/>
              <a:t>into expertise in </a:t>
            </a:r>
            <a:r>
              <a:rPr lang="en-US" dirty="0" smtClean="0"/>
              <a:t>various terrains such as child protection, </a:t>
            </a:r>
            <a:r>
              <a:rPr lang="en-US" dirty="0"/>
              <a:t>statutory care of children, development and management of ECD’s, </a:t>
            </a:r>
            <a:r>
              <a:rPr lang="en-US" dirty="0" smtClean="0"/>
              <a:t>managing a retirement home, budgeting for development and sustainability etc.</a:t>
            </a:r>
          </a:p>
          <a:p>
            <a:pPr marL="457200" indent="-457200" algn="l">
              <a:buFont typeface="Arial" panose="020B0604020202020204" pitchFamily="34" charset="0"/>
              <a:buChar char="•"/>
            </a:pPr>
            <a:r>
              <a:rPr lang="en-US" dirty="0"/>
              <a:t>Access to joint training of specialist staff and managers </a:t>
            </a:r>
          </a:p>
          <a:p>
            <a:pPr marL="457200" indent="-457200" algn="l">
              <a:buFont typeface="Arial" panose="020B0604020202020204" pitchFamily="34" charset="0"/>
              <a:buChar char="•"/>
            </a:pPr>
            <a:r>
              <a:rPr lang="en-US" dirty="0" smtClean="0"/>
              <a:t>Access to and representation on national forums</a:t>
            </a:r>
          </a:p>
          <a:p>
            <a:pPr marL="457200" indent="-457200" algn="l">
              <a:buFont typeface="Arial" panose="020B0604020202020204" pitchFamily="34" charset="0"/>
              <a:buChar char="•"/>
            </a:pPr>
            <a:r>
              <a:rPr lang="en-US" dirty="0" smtClean="0"/>
              <a:t>Economies of scale (sharing of expertise/experience/ policies/training opportunities etc.)</a:t>
            </a:r>
          </a:p>
          <a:p>
            <a:pPr marL="457200" indent="-457200" algn="l">
              <a:buFont typeface="Arial" panose="020B0604020202020204" pitchFamily="34" charset="0"/>
              <a:buChar char="•"/>
            </a:pPr>
            <a:r>
              <a:rPr lang="en-US" dirty="0" smtClean="0"/>
              <a:t>Participation in missional diaconia on an ecumenical level</a:t>
            </a:r>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55003160"/>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1066</Words>
  <Application>Microsoft Office PowerPoint</Application>
  <PresentationFormat>Custom</PresentationFormat>
  <Paragraphs>132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White</vt:lpstr>
      <vt:lpstr>EcSOS Workshop 43. Synodaltagung der ELKIN (DELK) 21 – 24 September 2017 Swakopmund, NAMIBIA </vt:lpstr>
      <vt:lpstr>Background </vt:lpstr>
      <vt:lpstr>Objectives of the workshop</vt:lpstr>
      <vt:lpstr>What have we learnt through the theological foundation of diakonia? (1)</vt:lpstr>
      <vt:lpstr>What have we learnt through the theological foundation of diakonia?(2)</vt:lpstr>
      <vt:lpstr>What have we learnt through the theological foundation of diakonia? (3)</vt:lpstr>
      <vt:lpstr>EcSOS – Ecumenical Social Services</vt:lpstr>
      <vt:lpstr>Benefits in joining the EcSOS network</vt:lpstr>
      <vt:lpstr>Benefits in joining the EcSOS network</vt:lpstr>
      <vt:lpstr>Ecumenical Social Services Membership</vt:lpstr>
      <vt:lpstr>Ecumenical Social Services Membership</vt:lpstr>
      <vt:lpstr>Ecumenical Social Services Membership</vt:lpstr>
      <vt:lpstr>Ecumenical Social Services Membership</vt:lpstr>
      <vt:lpstr>Ecumenical Social Services</vt:lpstr>
      <vt:lpstr>Ecumenical Social Services</vt:lpstr>
      <vt:lpstr>EcSOS Examples – (Storytime)</vt:lpstr>
      <vt:lpstr>Question Time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dc:creator>
  <cp:lastModifiedBy>Amanda</cp:lastModifiedBy>
  <cp:revision>27</cp:revision>
  <cp:lastPrinted>2017-09-20T14:03:53Z</cp:lastPrinted>
  <dcterms:modified xsi:type="dcterms:W3CDTF">2017-09-23T08:03:31Z</dcterms:modified>
</cp:coreProperties>
</file>