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8" r:id="rId3"/>
    <p:sldId id="282" r:id="rId4"/>
    <p:sldId id="283" r:id="rId5"/>
    <p:sldId id="284" r:id="rId6"/>
    <p:sldId id="264" r:id="rId7"/>
    <p:sldId id="285" r:id="rId8"/>
    <p:sldId id="265" r:id="rId9"/>
    <p:sldId id="266" r:id="rId10"/>
    <p:sldId id="271" r:id="rId11"/>
    <p:sldId id="278" r:id="rId12"/>
    <p:sldId id="288" r:id="rId13"/>
    <p:sldId id="279" r:id="rId14"/>
    <p:sldId id="286" r:id="rId15"/>
    <p:sldId id="280" r:id="rId16"/>
    <p:sldId id="281" r:id="rId17"/>
    <p:sldId id="272" r:id="rId18"/>
    <p:sldId id="276" r:id="rId19"/>
    <p:sldId id="267" r:id="rId20"/>
    <p:sldId id="277" r:id="rId21"/>
    <p:sldId id="273" r:id="rId22"/>
    <p:sldId id="287" r:id="rId23"/>
    <p:sldId id="274" r:id="rId24"/>
    <p:sldId id="275" r:id="rId25"/>
    <p:sldId id="256" r:id="rId26"/>
    <p:sldId id="263" r:id="rId27"/>
    <p:sldId id="257" r:id="rId28"/>
    <p:sldId id="258" r:id="rId29"/>
    <p:sldId id="261" r:id="rId30"/>
    <p:sldId id="25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5" d="100"/>
          <a:sy n="85" d="100"/>
        </p:scale>
        <p:origin x="-5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BA9E703-B6AB-49F4-908A-BCE3993C2365}" type="datetimeFigureOut">
              <a:rPr lang="en-US" smtClean="0"/>
              <a:pPr/>
              <a:t>9/8/2017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2E832D1-DBE4-45BA-B0D8-874FA8D7A842}"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BA9E703-B6AB-49F4-908A-BCE3993C2365}" type="datetimeFigureOut">
              <a:rPr lang="en-US" smtClean="0"/>
              <a:pPr/>
              <a:t>9/8/2017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2E832D1-DBE4-45BA-B0D8-874FA8D7A84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BA9E703-B6AB-49F4-908A-BCE3993C2365}" type="datetimeFigureOut">
              <a:rPr lang="en-US" smtClean="0"/>
              <a:pPr/>
              <a:t>9/8/2017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2E832D1-DBE4-45BA-B0D8-874FA8D7A84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BA9E703-B6AB-49F4-908A-BCE3993C2365}" type="datetimeFigureOut">
              <a:rPr lang="en-US" smtClean="0"/>
              <a:pPr/>
              <a:t>9/8/2017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2E832D1-DBE4-45BA-B0D8-874FA8D7A842}"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A9E703-B6AB-49F4-908A-BCE3993C2365}" type="datetimeFigureOut">
              <a:rPr lang="en-US" smtClean="0"/>
              <a:pPr/>
              <a:t>9/8/2017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2E832D1-DBE4-45BA-B0D8-874FA8D7A842}"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BA9E703-B6AB-49F4-908A-BCE3993C2365}" type="datetimeFigureOut">
              <a:rPr lang="en-US" smtClean="0"/>
              <a:pPr/>
              <a:t>9/8/2017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2E832D1-DBE4-45BA-B0D8-874FA8D7A842}"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BA9E703-B6AB-49F4-908A-BCE3993C2365}" type="datetimeFigureOut">
              <a:rPr lang="en-US" smtClean="0"/>
              <a:pPr/>
              <a:t>9/8/2017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2E832D1-DBE4-45BA-B0D8-874FA8D7A842}"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BA9E703-B6AB-49F4-908A-BCE3993C2365}" type="datetimeFigureOut">
              <a:rPr lang="en-US" smtClean="0"/>
              <a:pPr/>
              <a:t>9/8/2017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2E832D1-DBE4-45BA-B0D8-874FA8D7A842}"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9E703-B6AB-49F4-908A-BCE3993C2365}" type="datetimeFigureOut">
              <a:rPr lang="en-US" smtClean="0"/>
              <a:pPr/>
              <a:t>9/8/2017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2E832D1-DBE4-45BA-B0D8-874FA8D7A842}"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9E703-B6AB-49F4-908A-BCE3993C2365}" type="datetimeFigureOut">
              <a:rPr lang="en-US" smtClean="0"/>
              <a:pPr/>
              <a:t>9/8/2017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2E832D1-DBE4-45BA-B0D8-874FA8D7A842}"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A9E703-B6AB-49F4-908A-BCE3993C2365}" type="datetimeFigureOut">
              <a:rPr lang="en-US" smtClean="0"/>
              <a:pPr/>
              <a:t>9/8/2017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2E832D1-DBE4-45BA-B0D8-874FA8D7A84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9E703-B6AB-49F4-908A-BCE3993C2365}" type="datetimeFigureOut">
              <a:rPr lang="en-US" smtClean="0"/>
              <a:pPr/>
              <a:t>9/8/2017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832D1-DBE4-45BA-B0D8-874FA8D7A842}"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User\Videos\Diakonie%20erkl&#228;rt_%20wie%20das%20K&#228;nguru%20hilft.mp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2"/>
          <a:srcRect/>
          <a:stretch>
            <a:fillRect/>
          </a:stretch>
        </p:blipFill>
        <p:spPr bwMode="auto">
          <a:xfrm>
            <a:off x="1143000" y="0"/>
            <a:ext cx="6858024" cy="6858024"/>
          </a:xfrm>
          <a:prstGeom prst="rect">
            <a:avLst/>
          </a:prstGeom>
          <a:noFill/>
          <a:ln w="9525">
            <a:noFill/>
            <a:miter lim="800000"/>
            <a:headEnd/>
            <a:tailEnd/>
          </a:ln>
          <a:effectLst/>
        </p:spPr>
      </p:pic>
      <p:sp>
        <p:nvSpPr>
          <p:cNvPr id="6" name="Rectangle 5"/>
          <p:cNvSpPr/>
          <p:nvPr/>
        </p:nvSpPr>
        <p:spPr>
          <a:xfrm>
            <a:off x="1142976" y="0"/>
            <a:ext cx="3286148" cy="321468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sz="4000" b="1" dirty="0" smtClean="0">
                <a:latin typeface="Broach" pitchFamily="2" charset="0"/>
              </a:rPr>
              <a:t>DIAKONIE –</a:t>
            </a:r>
          </a:p>
          <a:p>
            <a:pPr algn="ctr"/>
            <a:r>
              <a:rPr lang="en-ZA" sz="4000" b="1" dirty="0" smtClean="0">
                <a:latin typeface="Broach" pitchFamily="2" charset="0"/>
              </a:rPr>
              <a:t>MISSION</a:t>
            </a:r>
          </a:p>
          <a:p>
            <a:pPr algn="ctr"/>
            <a:r>
              <a:rPr lang="en-ZA" sz="4000" b="1" dirty="0" smtClean="0">
                <a:latin typeface="Broach" pitchFamily="2" charset="0"/>
              </a:rPr>
              <a:t>MIT DEN </a:t>
            </a:r>
          </a:p>
          <a:p>
            <a:pPr algn="ctr"/>
            <a:r>
              <a:rPr lang="en-ZA" sz="4000" b="1" dirty="0" smtClean="0">
                <a:latin typeface="Broach" pitchFamily="2" charset="0"/>
              </a:rPr>
              <a:t>HÄNDEN</a:t>
            </a:r>
            <a:endParaRPr lang="en-ZA" sz="4000" b="1" dirty="0">
              <a:latin typeface="Broach"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2050" name="Picture 2" descr="C:\Users\User\Desktop\Pictures\csm_W_24_6026kl_dd739b7635.jpg"/>
          <p:cNvPicPr>
            <a:picLocks noChangeAspect="1" noChangeArrowheads="1"/>
          </p:cNvPicPr>
          <p:nvPr/>
        </p:nvPicPr>
        <p:blipFill>
          <a:blip r:embed="rId2"/>
          <a:srcRect/>
          <a:stretch>
            <a:fillRect/>
          </a:stretch>
        </p:blipFill>
        <p:spPr bwMode="auto">
          <a:xfrm>
            <a:off x="1785918" y="-1"/>
            <a:ext cx="5357850" cy="683980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306023">
            <a:off x="493477" y="2472607"/>
            <a:ext cx="8229600" cy="1143000"/>
          </a:xfrm>
        </p:spPr>
        <p:txBody>
          <a:bodyPr>
            <a:noAutofit/>
          </a:bodyPr>
          <a:lstStyle/>
          <a:p>
            <a:r>
              <a:rPr lang="en-ZA" sz="9600" dirty="0" err="1" smtClean="0"/>
              <a:t>Känguru</a:t>
            </a:r>
            <a:endParaRPr lang="en-ZA" sz="9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5" name="Diakonie erklärt_ wie das Känguru hilft.mp4">
            <a:hlinkClick r:id="" action="ppaction://media"/>
          </p:cNvPr>
          <p:cNvPicPr>
            <a:picLocks noGrp="1" noRot="1" noChangeAspect="1"/>
          </p:cNvPicPr>
          <p:nvPr>
            <p:ph idx="1"/>
            <a:videoFile r:link="rId1"/>
          </p:nvPr>
        </p:nvPicPr>
        <p:blipFill>
          <a:blip r:embed="rId3"/>
          <a:stretch>
            <a:fillRect/>
          </a:stretch>
        </p:blipFill>
        <p:spPr>
          <a:xfrm>
            <a:off x="1"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thURNY6TCY.jpg"/>
          <p:cNvPicPr>
            <a:picLocks noGrp="1" noChangeAspect="1"/>
          </p:cNvPicPr>
          <p:nvPr>
            <p:ph idx="1"/>
          </p:nvPr>
        </p:nvPicPr>
        <p:blipFill>
          <a:blip r:embed="rId2"/>
          <a:stretch>
            <a:fillRect/>
          </a:stretch>
        </p:blipFill>
        <p:spPr>
          <a:xfrm>
            <a:off x="714348" y="857232"/>
            <a:ext cx="7436957" cy="5577717"/>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a:buNone/>
            </a:pPr>
            <a:endParaRPr lang="en-ZA" dirty="0" smtClean="0"/>
          </a:p>
        </p:txBody>
      </p:sp>
      <p:sp>
        <p:nvSpPr>
          <p:cNvPr id="4" name="Right Arrow Callout 3"/>
          <p:cNvSpPr/>
          <p:nvPr/>
        </p:nvSpPr>
        <p:spPr>
          <a:xfrm>
            <a:off x="214282" y="357166"/>
            <a:ext cx="8929718" cy="5715040"/>
          </a:xfrm>
          <a:prstGeom prst="rightArrowCallout">
            <a:avLst>
              <a:gd name="adj1" fmla="val 25000"/>
              <a:gd name="adj2" fmla="val 25000"/>
              <a:gd name="adj3" fmla="val 25000"/>
              <a:gd name="adj4" fmla="val 7346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0" b="1" dirty="0" smtClean="0"/>
              <a:t>INFORMATION </a:t>
            </a:r>
          </a:p>
          <a:p>
            <a:pPr algn="ctr"/>
            <a:r>
              <a:rPr lang="en-ZA" sz="8000" b="1" dirty="0" smtClean="0"/>
              <a:t>UND </a:t>
            </a:r>
          </a:p>
          <a:p>
            <a:pPr algn="ctr"/>
            <a:r>
              <a:rPr lang="en-ZA" sz="8000" b="1" dirty="0" smtClean="0"/>
              <a:t>VERNETZUNG</a:t>
            </a:r>
            <a:endParaRPr lang="en-ZA" sz="8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thIF0RJ7XY.jpg"/>
          <p:cNvPicPr>
            <a:picLocks noGrp="1" noChangeAspect="1"/>
          </p:cNvPicPr>
          <p:nvPr>
            <p:ph idx="1"/>
          </p:nvPr>
        </p:nvPicPr>
        <p:blipFill>
          <a:blip r:embed="rId2"/>
          <a:stretch>
            <a:fillRect/>
          </a:stretch>
        </p:blipFill>
        <p:spPr>
          <a:xfrm rot="20138604">
            <a:off x="78957" y="2349890"/>
            <a:ext cx="9055813" cy="199911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2050" name="Picture 2"/>
          <p:cNvPicPr>
            <a:picLocks noGrp="1" noChangeAspect="1" noChangeArrowheads="1"/>
          </p:cNvPicPr>
          <p:nvPr>
            <p:ph idx="1"/>
          </p:nvPr>
        </p:nvPicPr>
        <p:blipFill>
          <a:blip r:embed="rId2"/>
          <a:srcRect/>
          <a:stretch>
            <a:fillRect/>
          </a:stretch>
        </p:blipFill>
        <p:spPr bwMode="auto">
          <a:xfrm>
            <a:off x="0" y="714356"/>
            <a:ext cx="8666793" cy="58962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5" name="Content Placeholder 4"/>
          <p:cNvSpPr>
            <a:spLocks noGrp="1"/>
          </p:cNvSpPr>
          <p:nvPr>
            <p:ph idx="1"/>
          </p:nvPr>
        </p:nvSpPr>
        <p:spPr/>
        <p:txBody>
          <a:bodyPr/>
          <a:lstStyle/>
          <a:p>
            <a:endParaRPr lang="en-ZA" dirty="0"/>
          </a:p>
        </p:txBody>
      </p:sp>
      <p:pic>
        <p:nvPicPr>
          <p:cNvPr id="3076" name="Picture 4" descr="Image result for Marienkirche Berlin"/>
          <p:cNvPicPr>
            <a:picLocks noChangeAspect="1" noChangeArrowheads="1"/>
          </p:cNvPicPr>
          <p:nvPr/>
        </p:nvPicPr>
        <p:blipFill>
          <a:blip r:embed="rId2"/>
          <a:srcRect/>
          <a:stretch>
            <a:fillRect/>
          </a:stretch>
        </p:blipFill>
        <p:spPr bwMode="auto">
          <a:xfrm>
            <a:off x="1142976" y="0"/>
            <a:ext cx="6858016" cy="685801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6" name="Content Placeholder 5" descr="Werner Voigt  Speisung der 5000.jpg"/>
          <p:cNvPicPr>
            <a:picLocks noGrp="1" noChangeAspect="1"/>
          </p:cNvPicPr>
          <p:nvPr>
            <p:ph idx="1"/>
          </p:nvPr>
        </p:nvPicPr>
        <p:blipFill>
          <a:blip r:embed="rId2"/>
          <a:stretch>
            <a:fillRect/>
          </a:stretch>
        </p:blipFill>
        <p:spPr>
          <a:xfrm>
            <a:off x="-1" y="0"/>
            <a:ext cx="922421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adt_vesperkirche_jpg_10181682.jpg"/>
          <p:cNvPicPr>
            <a:picLocks noChangeAspect="1"/>
          </p:cNvPicPr>
          <p:nvPr/>
        </p:nvPicPr>
        <p:blipFill>
          <a:blip r:embed="rId2"/>
          <a:stretch>
            <a:fillRect/>
          </a:stretch>
        </p:blipFill>
        <p:spPr>
          <a:xfrm>
            <a:off x="5221725" y="3857629"/>
            <a:ext cx="3922275" cy="3000372"/>
          </a:xfrm>
          <a:prstGeom prst="rect">
            <a:avLst/>
          </a:prstGeom>
        </p:spPr>
      </p:pic>
      <p:pic>
        <p:nvPicPr>
          <p:cNvPr id="7" name="Picture 6" descr="thRGTFJQQE.jpg"/>
          <p:cNvPicPr>
            <a:picLocks noChangeAspect="1"/>
          </p:cNvPicPr>
          <p:nvPr/>
        </p:nvPicPr>
        <p:blipFill>
          <a:blip r:embed="rId3"/>
          <a:stretch>
            <a:fillRect/>
          </a:stretch>
        </p:blipFill>
        <p:spPr>
          <a:xfrm>
            <a:off x="0" y="2857496"/>
            <a:ext cx="3786182" cy="2511501"/>
          </a:xfrm>
          <a:prstGeom prst="rect">
            <a:avLst/>
          </a:prstGeom>
        </p:spPr>
      </p:pic>
      <p:pic>
        <p:nvPicPr>
          <p:cNvPr id="9" name="Picture 8" descr="12d137f636.jpg"/>
          <p:cNvPicPr>
            <a:picLocks noChangeAspect="1"/>
          </p:cNvPicPr>
          <p:nvPr/>
        </p:nvPicPr>
        <p:blipFill>
          <a:blip r:embed="rId4"/>
          <a:stretch>
            <a:fillRect/>
          </a:stretch>
        </p:blipFill>
        <p:spPr>
          <a:xfrm>
            <a:off x="0" y="5072074"/>
            <a:ext cx="5363485" cy="1785926"/>
          </a:xfrm>
          <a:prstGeom prst="rect">
            <a:avLst/>
          </a:prstGeom>
        </p:spPr>
      </p:pic>
      <p:pic>
        <p:nvPicPr>
          <p:cNvPr id="6" name="Picture 5" descr="essen.jpg"/>
          <p:cNvPicPr>
            <a:picLocks noChangeAspect="1"/>
          </p:cNvPicPr>
          <p:nvPr/>
        </p:nvPicPr>
        <p:blipFill>
          <a:blip r:embed="rId5"/>
          <a:stretch>
            <a:fillRect/>
          </a:stretch>
        </p:blipFill>
        <p:spPr>
          <a:xfrm>
            <a:off x="6429388" y="-1"/>
            <a:ext cx="2528890" cy="3793335"/>
          </a:xfrm>
          <a:prstGeom prst="rect">
            <a:avLst/>
          </a:prstGeom>
        </p:spPr>
      </p:pic>
      <p:pic>
        <p:nvPicPr>
          <p:cNvPr id="4" name="Content Placeholder 3" descr="th8X10ZDJX.jpg"/>
          <p:cNvPicPr>
            <a:picLocks noGrp="1" noChangeAspect="1"/>
          </p:cNvPicPr>
          <p:nvPr>
            <p:ph idx="1"/>
          </p:nvPr>
        </p:nvPicPr>
        <p:blipFill>
          <a:blip r:embed="rId6"/>
          <a:stretch>
            <a:fillRect/>
          </a:stretch>
        </p:blipFill>
        <p:spPr>
          <a:xfrm>
            <a:off x="0" y="0"/>
            <a:ext cx="3786204" cy="2839653"/>
          </a:xfrm>
        </p:spPr>
      </p:pic>
      <p:sp>
        <p:nvSpPr>
          <p:cNvPr id="2" name="Title 1"/>
          <p:cNvSpPr>
            <a:spLocks noGrp="1"/>
          </p:cNvSpPr>
          <p:nvPr>
            <p:ph type="title"/>
          </p:nvPr>
        </p:nvSpPr>
        <p:spPr>
          <a:xfrm rot="20805655">
            <a:off x="347008" y="1977513"/>
            <a:ext cx="8229600" cy="2738020"/>
          </a:xfrm>
        </p:spPr>
        <p:txBody>
          <a:bodyPr>
            <a:noAutofit/>
          </a:bodyPr>
          <a:lstStyle/>
          <a:p>
            <a:endParaRPr lang="en-ZA" sz="6000" b="1" dirty="0"/>
          </a:p>
        </p:txBody>
      </p:sp>
      <p:pic>
        <p:nvPicPr>
          <p:cNvPr id="5" name="Picture 4" descr="thZIOP34Q7.jpg"/>
          <p:cNvPicPr>
            <a:picLocks noChangeAspect="1"/>
          </p:cNvPicPr>
          <p:nvPr/>
        </p:nvPicPr>
        <p:blipFill>
          <a:blip r:embed="rId7"/>
          <a:stretch>
            <a:fillRect/>
          </a:stretch>
        </p:blipFill>
        <p:spPr>
          <a:xfrm>
            <a:off x="3714744" y="1667898"/>
            <a:ext cx="2714644" cy="3614608"/>
          </a:xfrm>
          <a:prstGeom prst="rect">
            <a:avLst/>
          </a:prstGeom>
        </p:spPr>
      </p:pic>
      <p:sp>
        <p:nvSpPr>
          <p:cNvPr id="10" name="Rectangle 9"/>
          <p:cNvSpPr/>
          <p:nvPr/>
        </p:nvSpPr>
        <p:spPr>
          <a:xfrm>
            <a:off x="2214546" y="1285860"/>
            <a:ext cx="5643602" cy="47149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4800" b="1" dirty="0" err="1" smtClean="0"/>
              <a:t>Konfirmanden-unterricht</a:t>
            </a:r>
            <a:r>
              <a:rPr lang="en-ZA" sz="4800" b="1" dirty="0" smtClean="0"/>
              <a:t> – </a:t>
            </a:r>
          </a:p>
          <a:p>
            <a:pPr algn="ctr"/>
            <a:r>
              <a:rPr lang="en-ZA" sz="4800" b="1" dirty="0" smtClean="0"/>
              <a:t>Mission </a:t>
            </a:r>
            <a:r>
              <a:rPr lang="en-ZA" sz="4800" b="1" dirty="0" err="1" smtClean="0"/>
              <a:t>mit</a:t>
            </a:r>
            <a:r>
              <a:rPr lang="en-ZA" sz="4800" b="1" dirty="0" smtClean="0"/>
              <a:t> den </a:t>
            </a:r>
            <a:r>
              <a:rPr lang="en-ZA" sz="4800" b="1" dirty="0" err="1" smtClean="0"/>
              <a:t>Händen</a:t>
            </a:r>
            <a:endParaRPr lang="en-ZA"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2050" name="Picture 2" descr="C:\Users\User\Desktop\Pictures\Bunte Kunst\Lyonel Feininger - Dorfkirche  1915.jpg"/>
          <p:cNvPicPr>
            <a:picLocks noChangeAspect="1" noChangeArrowheads="1"/>
          </p:cNvPicPr>
          <p:nvPr/>
        </p:nvPicPr>
        <p:blipFill>
          <a:blip r:embed="rId2"/>
          <a:srcRect/>
          <a:stretch>
            <a:fillRect/>
          </a:stretch>
        </p:blipFill>
        <p:spPr bwMode="auto">
          <a:xfrm>
            <a:off x="0" y="532238"/>
            <a:ext cx="9144000" cy="579352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Content Placeholder 3" descr="jubilate.jpg"/>
          <p:cNvPicPr>
            <a:picLocks noGrp="1" noChangeAspect="1"/>
          </p:cNvPicPr>
          <p:nvPr>
            <p:ph idx="1"/>
          </p:nvPr>
        </p:nvPicPr>
        <p:blipFill>
          <a:blip r:embed="rId2"/>
          <a:stretch>
            <a:fillRect/>
          </a:stretch>
        </p:blipFill>
        <p:spPr>
          <a:xfrm>
            <a:off x="3428992" y="0"/>
            <a:ext cx="3220402" cy="3551914"/>
          </a:xfrm>
        </p:spPr>
      </p:pic>
      <p:pic>
        <p:nvPicPr>
          <p:cNvPr id="5" name="Picture 4" descr="Pic-20-e1478772970694.jpg"/>
          <p:cNvPicPr>
            <a:picLocks noChangeAspect="1"/>
          </p:cNvPicPr>
          <p:nvPr/>
        </p:nvPicPr>
        <p:blipFill>
          <a:blip r:embed="rId3"/>
          <a:stretch>
            <a:fillRect/>
          </a:stretch>
        </p:blipFill>
        <p:spPr>
          <a:xfrm>
            <a:off x="7000892" y="3500438"/>
            <a:ext cx="2143108" cy="3214662"/>
          </a:xfrm>
          <a:prstGeom prst="rect">
            <a:avLst/>
          </a:prstGeom>
        </p:spPr>
      </p:pic>
      <p:pic>
        <p:nvPicPr>
          <p:cNvPr id="6" name="Picture 5" descr="Pic-2.jpg"/>
          <p:cNvPicPr>
            <a:picLocks noChangeAspect="1"/>
          </p:cNvPicPr>
          <p:nvPr/>
        </p:nvPicPr>
        <p:blipFill>
          <a:blip r:embed="rId4"/>
          <a:stretch>
            <a:fillRect/>
          </a:stretch>
        </p:blipFill>
        <p:spPr>
          <a:xfrm>
            <a:off x="0" y="3428999"/>
            <a:ext cx="2214546" cy="3313367"/>
          </a:xfrm>
          <a:prstGeom prst="rect">
            <a:avLst/>
          </a:prstGeom>
        </p:spPr>
      </p:pic>
      <p:pic>
        <p:nvPicPr>
          <p:cNvPr id="7" name="Picture 6" descr="jubilate-large.jpg"/>
          <p:cNvPicPr>
            <a:picLocks noChangeAspect="1"/>
          </p:cNvPicPr>
          <p:nvPr/>
        </p:nvPicPr>
        <p:blipFill>
          <a:blip r:embed="rId5"/>
          <a:stretch>
            <a:fillRect/>
          </a:stretch>
        </p:blipFill>
        <p:spPr>
          <a:xfrm>
            <a:off x="2285984" y="3848100"/>
            <a:ext cx="4635500" cy="3009900"/>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0" y="0"/>
            <a:ext cx="3362325" cy="3028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33794" name="Picture 2" descr="http://www.lucsa.org/uploads/2/5/3/1/25319756/1443699485.png"/>
          <p:cNvPicPr>
            <a:picLocks noChangeAspect="1" noChangeArrowheads="1"/>
          </p:cNvPicPr>
          <p:nvPr/>
        </p:nvPicPr>
        <p:blipFill>
          <a:blip r:embed="rId2"/>
          <a:srcRect/>
          <a:stretch>
            <a:fillRect/>
          </a:stretch>
        </p:blipFill>
        <p:spPr bwMode="auto">
          <a:xfrm>
            <a:off x="285719" y="1862896"/>
            <a:ext cx="8501123" cy="138564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69072"/>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l"/>
            <a:r>
              <a:rPr lang="de-DE" sz="4000" b="1" i="1" dirty="0" smtClean="0"/>
              <a:t>"Wir sind nicht Christus, aber wenn wir Christen sein wollen, so bedeutet das, </a:t>
            </a:r>
            <a:br>
              <a:rPr lang="de-DE" sz="4000" b="1" i="1" dirty="0" smtClean="0"/>
            </a:br>
            <a:r>
              <a:rPr lang="de-DE" sz="4000" b="1" i="1" dirty="0" smtClean="0"/>
              <a:t>dass wir an der Weite des Herzens Christi </a:t>
            </a:r>
            <a:br>
              <a:rPr lang="de-DE" sz="4000" b="1" i="1" dirty="0" smtClean="0"/>
            </a:br>
            <a:r>
              <a:rPr lang="de-DE" sz="4000" b="1" i="1" dirty="0" smtClean="0"/>
              <a:t>teilbekommen sollen. Tatenloses Abwarten und stumpfes Zuschauen sind keine christlichen Haltungen. Den Christen rufen nicht erst die Erfahrungen am eigenen Leibe, sondern die Erfahrungen am Leibe der Brüder, um deretwillen Christus gelitten hat, zur Tat und zum Mitleiden."</a:t>
            </a:r>
            <a:r>
              <a:rPr lang="de-DE" b="1" i="1" dirty="0" smtClean="0"/>
              <a:t>   </a:t>
            </a:r>
            <a:r>
              <a:rPr lang="de-DE" sz="2700" b="1" i="1" dirty="0" smtClean="0"/>
              <a:t>(Dietrich Bonhoeffer)</a:t>
            </a:r>
            <a:endParaRPr lang="en-ZA" sz="27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32"/>
          </a:xfr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en-ZA" b="1" dirty="0" err="1" smtClean="0">
                <a:solidFill>
                  <a:schemeClr val="tx1"/>
                </a:solidFill>
              </a:rPr>
              <a:t>Fragen</a:t>
            </a:r>
            <a:r>
              <a:rPr lang="en-ZA" b="1" dirty="0" smtClean="0">
                <a:solidFill>
                  <a:schemeClr val="tx1"/>
                </a:solidFill>
              </a:rPr>
              <a:t> </a:t>
            </a:r>
            <a:r>
              <a:rPr lang="en-ZA" b="1" dirty="0" err="1" smtClean="0">
                <a:solidFill>
                  <a:schemeClr val="tx1"/>
                </a:solidFill>
              </a:rPr>
              <a:t>für</a:t>
            </a:r>
            <a:r>
              <a:rPr lang="en-ZA" b="1" dirty="0" smtClean="0">
                <a:solidFill>
                  <a:schemeClr val="tx1"/>
                </a:solidFill>
              </a:rPr>
              <a:t> die </a:t>
            </a:r>
            <a:r>
              <a:rPr lang="en-ZA" b="1" dirty="0" err="1" smtClean="0">
                <a:solidFill>
                  <a:schemeClr val="tx1"/>
                </a:solidFill>
              </a:rPr>
              <a:t>Kleingruppen</a:t>
            </a:r>
            <a:endParaRPr lang="en-ZA" b="1" dirty="0">
              <a:solidFill>
                <a:schemeClr val="tx1"/>
              </a:solidFill>
            </a:endParaRPr>
          </a:p>
        </p:txBody>
      </p:sp>
      <p:sp>
        <p:nvSpPr>
          <p:cNvPr id="3" name="Content Placeholder 2"/>
          <p:cNvSpPr>
            <a:spLocks noGrp="1"/>
          </p:cNvSpPr>
          <p:nvPr>
            <p:ph idx="1"/>
          </p:nvPr>
        </p:nvSpPr>
        <p:spPr>
          <a:xfrm>
            <a:off x="0" y="857232"/>
            <a:ext cx="9144000" cy="6000768"/>
          </a:xfrm>
        </p:spPr>
        <p:txBody>
          <a:bodyPr>
            <a:normAutofit fontScale="70000" lnSpcReduction="20000"/>
          </a:bodyPr>
          <a:lstStyle/>
          <a:p>
            <a:pPr algn="just"/>
            <a:r>
              <a:rPr lang="de-DE" dirty="0" smtClean="0"/>
              <a:t>Wie konkret kommen biblisch-theologische Themen der Diakonie in deiner Gemeinde / in unserer Kirche / in der Predigt / in den Bibelstunden vor?</a:t>
            </a:r>
          </a:p>
          <a:p>
            <a:pPr algn="just"/>
            <a:r>
              <a:rPr lang="de-DE" dirty="0" smtClean="0"/>
              <a:t>Welche biblisch-theologischen Themen eignen sich besonders, um diakonisches Handeln zu definieren / fördern / umzusetzen?</a:t>
            </a:r>
          </a:p>
          <a:p>
            <a:pPr algn="just"/>
            <a:r>
              <a:rPr lang="de-DE" dirty="0" smtClean="0"/>
              <a:t>In welchen Verhältnis stehen in deiner Erfahrung Gottesdienst - Diakone - Verkündigung?</a:t>
            </a:r>
          </a:p>
          <a:p>
            <a:pPr algn="just"/>
            <a:r>
              <a:rPr lang="de-DE" dirty="0" smtClean="0"/>
              <a:t>Welchen Stellenwert haben diakonische Aufgaben in deiner Gemeinde?</a:t>
            </a:r>
          </a:p>
          <a:p>
            <a:pPr algn="just"/>
            <a:r>
              <a:rPr lang="de-DE" dirty="0" smtClean="0"/>
              <a:t>Welchen Stellenwert haben diakonische Aufgaben in unserer Kirche?</a:t>
            </a:r>
          </a:p>
          <a:p>
            <a:pPr algn="just"/>
            <a:r>
              <a:rPr lang="de-DE" dirty="0" smtClean="0"/>
              <a:t>Welches sind die dringlichsten sozialen Problemfelder (in Namibia, in der Region, in der Gemeinde, in der Kirche), die ein diakonisches Handeln der Kirche erforderlich machen?</a:t>
            </a:r>
          </a:p>
          <a:p>
            <a:pPr algn="just"/>
            <a:r>
              <a:rPr lang="de-DE" dirty="0" smtClean="0"/>
              <a:t>Welche konkreten Herausforderungen machen diakonisches Handeln schwer?</a:t>
            </a:r>
          </a:p>
          <a:p>
            <a:pPr algn="just"/>
            <a:r>
              <a:rPr lang="de-DE" dirty="0" smtClean="0"/>
              <a:t>Welche konkreten Gaben erleichtern diakonisches Handeln?</a:t>
            </a:r>
          </a:p>
          <a:p>
            <a:pPr algn="just"/>
            <a:r>
              <a:rPr lang="en-GB" dirty="0" err="1" smtClean="0"/>
              <a:t>Wie</a:t>
            </a:r>
            <a:r>
              <a:rPr lang="en-GB" dirty="0" smtClean="0"/>
              <a:t> </a:t>
            </a:r>
            <a:r>
              <a:rPr lang="en-GB" dirty="0" err="1" smtClean="0"/>
              <a:t>könnte</a:t>
            </a:r>
            <a:r>
              <a:rPr lang="en-GB" dirty="0" smtClean="0"/>
              <a:t> </a:t>
            </a:r>
            <a:r>
              <a:rPr lang="en-GB" dirty="0" err="1" smtClean="0"/>
              <a:t>Diakonie</a:t>
            </a:r>
            <a:r>
              <a:rPr lang="en-GB" dirty="0" smtClean="0"/>
              <a:t> </a:t>
            </a:r>
            <a:r>
              <a:rPr lang="en-GB" dirty="0" err="1" smtClean="0"/>
              <a:t>aussehen</a:t>
            </a:r>
            <a:endParaRPr lang="en-GB" dirty="0" smtClean="0"/>
          </a:p>
          <a:p>
            <a:pPr lvl="1" algn="just"/>
            <a:r>
              <a:rPr lang="en-GB" dirty="0" err="1" smtClean="0"/>
              <a:t>für</a:t>
            </a:r>
            <a:r>
              <a:rPr lang="en-GB" dirty="0" smtClean="0"/>
              <a:t> </a:t>
            </a:r>
            <a:r>
              <a:rPr lang="en-GB" dirty="0" err="1" smtClean="0"/>
              <a:t>Einzelne</a:t>
            </a:r>
            <a:r>
              <a:rPr lang="en-GB" dirty="0" smtClean="0"/>
              <a:t> </a:t>
            </a:r>
            <a:r>
              <a:rPr lang="en-GB" dirty="0" err="1" smtClean="0"/>
              <a:t>oder</a:t>
            </a:r>
            <a:r>
              <a:rPr lang="en-GB" dirty="0" smtClean="0"/>
              <a:t> </a:t>
            </a:r>
            <a:r>
              <a:rPr lang="en-GB" dirty="0" err="1" smtClean="0"/>
              <a:t>Gruppen</a:t>
            </a:r>
            <a:endParaRPr lang="en-GB" dirty="0" smtClean="0"/>
          </a:p>
          <a:p>
            <a:pPr lvl="1" algn="just"/>
            <a:r>
              <a:rPr lang="en-GB" dirty="0" err="1" smtClean="0"/>
              <a:t>kurzfristig</a:t>
            </a:r>
            <a:r>
              <a:rPr lang="en-GB" dirty="0" smtClean="0"/>
              <a:t> </a:t>
            </a:r>
            <a:r>
              <a:rPr lang="en-GB" dirty="0" err="1" smtClean="0"/>
              <a:t>oder</a:t>
            </a:r>
            <a:r>
              <a:rPr lang="en-GB" dirty="0" smtClean="0"/>
              <a:t> </a:t>
            </a:r>
            <a:r>
              <a:rPr lang="en-GB" dirty="0" err="1" smtClean="0"/>
              <a:t>langfristig</a:t>
            </a:r>
            <a:endParaRPr lang="en-GB" dirty="0" smtClean="0"/>
          </a:p>
          <a:p>
            <a:pPr lvl="1" algn="just"/>
            <a:r>
              <a:rPr lang="en-GB" dirty="0" err="1" smtClean="0"/>
              <a:t>spontan</a:t>
            </a:r>
            <a:r>
              <a:rPr lang="en-GB" dirty="0" smtClean="0"/>
              <a:t> </a:t>
            </a:r>
            <a:r>
              <a:rPr lang="en-GB" dirty="0" err="1" smtClean="0"/>
              <a:t>oder</a:t>
            </a:r>
            <a:r>
              <a:rPr lang="en-GB" dirty="0" smtClean="0"/>
              <a:t> </a:t>
            </a:r>
            <a:r>
              <a:rPr lang="en-GB" dirty="0" err="1" smtClean="0"/>
              <a:t>geplant</a:t>
            </a:r>
            <a:r>
              <a:rPr lang="en-GB" dirty="0" smtClean="0"/>
              <a:t>?</a:t>
            </a: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dirty="0"/>
          </a:p>
        </p:txBody>
      </p:sp>
      <p:sp>
        <p:nvSpPr>
          <p:cNvPr id="3" name="Subtitle 2"/>
          <p:cNvSpPr>
            <a:spLocks noGrp="1"/>
          </p:cNvSpPr>
          <p:nvPr>
            <p:ph type="subTitle" idx="1"/>
          </p:nvPr>
        </p:nvSpPr>
        <p:spPr/>
        <p:txBody>
          <a:bodyPr/>
          <a:lstStyle/>
          <a:p>
            <a:endParaRPr lang="en-ZA" dirty="0"/>
          </a:p>
        </p:txBody>
      </p:sp>
      <p:pic>
        <p:nvPicPr>
          <p:cNvPr id="1026" name="Picture 2"/>
          <p:cNvPicPr>
            <a:picLocks noChangeAspect="1" noChangeArrowheads="1"/>
          </p:cNvPicPr>
          <p:nvPr/>
        </p:nvPicPr>
        <p:blipFill>
          <a:blip r:embed="rId2"/>
          <a:srcRect/>
          <a:stretch>
            <a:fillRect/>
          </a:stretch>
        </p:blipFill>
        <p:spPr bwMode="auto">
          <a:xfrm>
            <a:off x="857225" y="932576"/>
            <a:ext cx="5195914" cy="3491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Diakonie </a:t>
            </a:r>
            <a:r>
              <a:rPr lang="de-DE" dirty="0"/>
              <a:t>ist der Fürsorgedienst der Kirche. Sie ist das Evangelium</a:t>
            </a:r>
            <a:br>
              <a:rPr lang="de-DE" dirty="0"/>
            </a:br>
            <a:r>
              <a:rPr lang="de-DE" dirty="0"/>
              <a:t>in Aktion und wird dadurch verwirklicht, dass wir unsere Nächsten</a:t>
            </a:r>
            <a:br>
              <a:rPr lang="de-DE" dirty="0"/>
            </a:br>
            <a:r>
              <a:rPr lang="de-DE" dirty="0"/>
              <a:t>lieben, integrative Gemeinschaften </a:t>
            </a:r>
            <a:r>
              <a:rPr lang="de-DE" dirty="0" smtClean="0"/>
              <a:t>schaffen</a:t>
            </a:r>
            <a:r>
              <a:rPr lang="de-DE" dirty="0"/>
              <a:t>, die Schöpfung bewahren</a:t>
            </a:r>
            <a:br>
              <a:rPr lang="de-DE" dirty="0"/>
            </a:br>
            <a:r>
              <a:rPr lang="de-DE" dirty="0"/>
              <a:t>und uns für Gerechtigkeit einsetzen.</a:t>
            </a:r>
            <a:br>
              <a:rPr lang="de-DE" dirty="0"/>
            </a:br>
            <a:r>
              <a:rPr lang="de-DE" i="1" dirty="0"/>
              <a:t>Definition von Diakonie, Diakonieplan der Norwegischen Kirche</a:t>
            </a:r>
            <a:endParaRPr lang="en-Z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4643470"/>
          </a:xfrm>
        </p:spPr>
        <p:txBody>
          <a:bodyPr>
            <a:normAutofit fontScale="90000"/>
          </a:bodyPr>
          <a:lstStyle/>
          <a:p>
            <a:r>
              <a:rPr lang="de-DE" dirty="0"/>
              <a:t>Wir tun Gottes Werk nicht, weil Gott uns dazu braucht, sondern</a:t>
            </a:r>
            <a:br>
              <a:rPr lang="de-DE" dirty="0"/>
            </a:br>
            <a:r>
              <a:rPr lang="de-DE" dirty="0"/>
              <a:t>weil unsere Nächsten es brauchen. Wir tun Gottes Werke im Namen</a:t>
            </a:r>
            <a:br>
              <a:rPr lang="de-DE" dirty="0"/>
            </a:br>
            <a:r>
              <a:rPr lang="de-DE" dirty="0"/>
              <a:t>Christi für das Leben der Welt.</a:t>
            </a:r>
            <a:br>
              <a:rPr lang="de-DE" dirty="0"/>
            </a:br>
            <a:r>
              <a:rPr lang="de-DE" i="1" dirty="0"/>
              <a:t>Bischof Mark S. Hanson, LWB-Präsident 2003-2010</a:t>
            </a:r>
            <a:endParaRPr lang="en-ZA" dirty="0"/>
          </a:p>
        </p:txBody>
      </p:sp>
      <p:sp>
        <p:nvSpPr>
          <p:cNvPr id="3" name="Content Placeholder 2"/>
          <p:cNvSpPr>
            <a:spLocks noGrp="1"/>
          </p:cNvSpPr>
          <p:nvPr>
            <p:ph idx="1"/>
          </p:nvPr>
        </p:nvSpPr>
        <p:spPr/>
        <p:txBody>
          <a:bodyPr/>
          <a:lstStyle/>
          <a:p>
            <a:endParaRPr lang="en-Z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2050" name="Picture 2"/>
          <p:cNvPicPr>
            <a:picLocks noChangeAspect="1" noChangeArrowheads="1"/>
          </p:cNvPicPr>
          <p:nvPr/>
        </p:nvPicPr>
        <p:blipFill>
          <a:blip r:embed="rId2"/>
          <a:srcRect/>
          <a:stretch>
            <a:fillRect/>
          </a:stretch>
        </p:blipFill>
        <p:spPr bwMode="auto">
          <a:xfrm>
            <a:off x="3086100" y="2433638"/>
            <a:ext cx="2971800" cy="199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2050" name="Picture 2"/>
          <p:cNvPicPr>
            <a:picLocks noChangeAspect="1" noChangeArrowheads="1"/>
          </p:cNvPicPr>
          <p:nvPr/>
        </p:nvPicPr>
        <p:blipFill>
          <a:blip r:embed="rId2"/>
          <a:srcRect/>
          <a:stretch>
            <a:fillRect/>
          </a:stretch>
        </p:blipFill>
        <p:spPr bwMode="auto">
          <a:xfrm>
            <a:off x="2638425" y="1428750"/>
            <a:ext cx="386715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pPr algn="l"/>
            <a:r>
              <a:rPr lang="de-DE" sz="3600" dirty="0" smtClean="0"/>
              <a:t/>
            </a:r>
            <a:br>
              <a:rPr lang="de-DE" sz="3600" dirty="0" smtClean="0"/>
            </a:br>
            <a:r>
              <a:rPr lang="de-DE" sz="3600" dirty="0"/>
              <a:t/>
            </a:r>
            <a:br>
              <a:rPr lang="de-DE" sz="3600" dirty="0"/>
            </a:br>
            <a:r>
              <a:rPr lang="de-DE" sz="3100" dirty="0" smtClean="0"/>
              <a:t>Es wird auch gelehrt, dass allezeit eine heilige, christliche Kir-che sein und bleiben muss, die die Versammlung aller Gläubi-gen ist, </a:t>
            </a:r>
            <a:r>
              <a:rPr lang="de-DE" sz="3800" b="1" dirty="0" smtClean="0"/>
              <a:t>bei denen das Evangelium rein gepredigt und die heiligen Sakramente laut dem Evangelium gereicht werden. </a:t>
            </a:r>
            <a:r>
              <a:rPr lang="de-DE" sz="3100" dirty="0" smtClean="0"/>
              <a:t>Denn das genügt zur wahren Einheit der christlichen Kirche, </a:t>
            </a:r>
            <a:r>
              <a:rPr lang="de-DE" sz="3800" b="1" dirty="0" smtClean="0"/>
              <a:t>dass das Evangelium einträchtig im reinen Verständnis gepredigt und die Sakra-mente dem göttlichen Wort gemäß gereicht wer-den. </a:t>
            </a:r>
            <a:r>
              <a:rPr lang="de-DE" sz="3100" dirty="0" smtClean="0"/>
              <a:t>Und es ist nicht zur wahren Einheit der christlichen Kir-che nötig, dass überall die gleichen, von den Menschen ein-gesetzten Zeremonien eingehalten werden, wie Paulus sagt: »Ein Leib und ein Geist, wie ihr berufen seid zu einer Hoff-nung eurer Berufung; ein Herr, ein Glaube, eine Taufe« (Eph 4,4-5).</a:t>
            </a:r>
            <a:r>
              <a:rPr lang="de-DE" dirty="0" smtClean="0"/>
              <a:t/>
            </a:r>
            <a:br>
              <a:rPr lang="de-DE" dirty="0" smtClean="0"/>
            </a:br>
            <a:endParaRPr lang="en-Z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3074" name="Picture 2"/>
          <p:cNvPicPr>
            <a:picLocks noChangeAspect="1" noChangeArrowheads="1"/>
          </p:cNvPicPr>
          <p:nvPr/>
        </p:nvPicPr>
        <p:blipFill>
          <a:blip r:embed="rId2"/>
          <a:srcRect/>
          <a:stretch>
            <a:fillRect/>
          </a:stretch>
        </p:blipFill>
        <p:spPr bwMode="auto">
          <a:xfrm>
            <a:off x="3143240" y="-1"/>
            <a:ext cx="2857520" cy="69321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6196"/>
          </a:xfrm>
        </p:spPr>
        <p:txBody>
          <a:bodyPr>
            <a:normAutofit/>
          </a:bodyPr>
          <a:lstStyle/>
          <a:p>
            <a:r>
              <a:rPr lang="en-GB" dirty="0" smtClean="0"/>
              <a:t>CA VI: </a:t>
            </a:r>
            <a:br>
              <a:rPr lang="en-GB" dirty="0" smtClean="0"/>
            </a:br>
            <a:r>
              <a:rPr lang="en-GB" i="1" dirty="0" smtClean="0"/>
              <a:t>“</a:t>
            </a:r>
            <a:r>
              <a:rPr lang="en-GB" i="1" dirty="0" err="1" smtClean="0"/>
              <a:t>Auch</a:t>
            </a:r>
            <a:r>
              <a:rPr lang="en-GB" i="1" dirty="0" smtClean="0"/>
              <a:t> </a:t>
            </a:r>
            <a:r>
              <a:rPr lang="en-GB" i="1" dirty="0" err="1" smtClean="0"/>
              <a:t>wird</a:t>
            </a:r>
            <a:r>
              <a:rPr lang="en-GB" i="1" dirty="0" smtClean="0"/>
              <a:t> </a:t>
            </a:r>
            <a:r>
              <a:rPr lang="en-GB" i="1" dirty="0" err="1" smtClean="0"/>
              <a:t>gelehrt</a:t>
            </a:r>
            <a:r>
              <a:rPr lang="en-GB" i="1" dirty="0" smtClean="0"/>
              <a:t>, </a:t>
            </a:r>
            <a:r>
              <a:rPr lang="de-DE" i="1" dirty="0" smtClean="0"/>
              <a:t>dass dieser Glaube gute Früchte </a:t>
            </a:r>
            <a:br>
              <a:rPr lang="de-DE" i="1" dirty="0" smtClean="0"/>
            </a:br>
            <a:r>
              <a:rPr lang="de-DE" i="1" dirty="0" smtClean="0"/>
              <a:t>und gute Werke hervorbringen soll </a:t>
            </a:r>
            <a:br>
              <a:rPr lang="de-DE" i="1" dirty="0" smtClean="0"/>
            </a:br>
            <a:r>
              <a:rPr lang="de-DE" i="1" dirty="0" smtClean="0"/>
              <a:t>und dass man gute Werke tun muss, und zwar alle, </a:t>
            </a:r>
            <a:br>
              <a:rPr lang="de-DE" i="1" dirty="0" smtClean="0"/>
            </a:br>
            <a:r>
              <a:rPr lang="de-DE" i="1" dirty="0" smtClean="0"/>
              <a:t>die Gott geboten hat, </a:t>
            </a:r>
            <a:br>
              <a:rPr lang="de-DE" i="1" dirty="0" smtClean="0"/>
            </a:br>
            <a:r>
              <a:rPr lang="en-GB" i="1" dirty="0" smtClean="0"/>
              <a:t>um </a:t>
            </a:r>
            <a:r>
              <a:rPr lang="en-GB" i="1" dirty="0" err="1" smtClean="0"/>
              <a:t>Gottes</a:t>
            </a:r>
            <a:r>
              <a:rPr lang="en-GB" i="1" dirty="0" smtClean="0"/>
              <a:t> </a:t>
            </a:r>
            <a:r>
              <a:rPr lang="en-GB" i="1" dirty="0" err="1" smtClean="0"/>
              <a:t>willen</a:t>
            </a:r>
            <a:r>
              <a:rPr lang="en-GB" i="1" dirty="0" smtClean="0"/>
              <a:t>.”</a:t>
            </a:r>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p:spPr>
        <p:txBody>
          <a:bodyPr>
            <a:normAutofit/>
          </a:bodyPr>
          <a:lstStyle/>
          <a:p>
            <a:r>
              <a:rPr lang="de-DE" i="1" dirty="0" smtClean="0"/>
              <a:t>“Doch darf man nicht auf solche Werke vertrauen, </a:t>
            </a:r>
            <a:br>
              <a:rPr lang="de-DE" i="1" dirty="0" smtClean="0"/>
            </a:br>
            <a:r>
              <a:rPr lang="de-DE" i="1" dirty="0" smtClean="0"/>
              <a:t>um dadurch Gnade vor Gott zu verdienen. </a:t>
            </a:r>
            <a:br>
              <a:rPr lang="de-DE" i="1" dirty="0" smtClean="0"/>
            </a:br>
            <a:r>
              <a:rPr lang="de-DE" i="1" dirty="0" smtClean="0"/>
              <a:t>Denn wir empfangen Vergebung der Sünde </a:t>
            </a:r>
            <a:br>
              <a:rPr lang="de-DE" i="1" dirty="0" smtClean="0"/>
            </a:br>
            <a:r>
              <a:rPr lang="de-DE" i="1" dirty="0" smtClean="0"/>
              <a:t>und Gerechtigkeit durch den Glauben an Christus ...”</a:t>
            </a:r>
            <a:endParaRPr lang="en-Z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3071770" y="2787231"/>
            <a:ext cx="6072230" cy="4070769"/>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ZA"/>
          </a:p>
        </p:txBody>
      </p:sp>
      <p:pic>
        <p:nvPicPr>
          <p:cNvPr id="4" name="Content Placeholder 3" descr="slide_8.jpg"/>
          <p:cNvPicPr>
            <a:picLocks noGrp="1" noChangeAspect="1"/>
          </p:cNvPicPr>
          <p:nvPr>
            <p:ph idx="1"/>
          </p:nvPr>
        </p:nvPicPr>
        <p:blipFill>
          <a:blip r:embed="rId3"/>
          <a:stretch>
            <a:fillRect/>
          </a:stretch>
        </p:blipFill>
        <p:spPr>
          <a:xfrm>
            <a:off x="-214346" y="0"/>
            <a:ext cx="6034617"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72272"/>
          </a:xfrm>
        </p:spPr>
        <p:txBody>
          <a:bodyPr>
            <a:normAutofit fontScale="90000"/>
          </a:bodyPr>
          <a:lstStyle/>
          <a:p>
            <a:r>
              <a:rPr lang="de-DE" i="1" dirty="0" smtClean="0"/>
              <a:t>"Was nützt denn solch Essen und Trinken? </a:t>
            </a:r>
            <a:br>
              <a:rPr lang="de-DE" i="1" dirty="0" smtClean="0"/>
            </a:br>
            <a:r>
              <a:rPr lang="de-DE" i="1" dirty="0" smtClean="0"/>
              <a:t>Das zeigen uns diese Worte: </a:t>
            </a:r>
            <a:br>
              <a:rPr lang="de-DE" i="1" dirty="0" smtClean="0"/>
            </a:br>
            <a:r>
              <a:rPr lang="de-DE" i="1" dirty="0" smtClean="0"/>
              <a:t>Für euch gegeben und vergossen </a:t>
            </a:r>
            <a:br>
              <a:rPr lang="de-DE" i="1" dirty="0" smtClean="0"/>
            </a:br>
            <a:r>
              <a:rPr lang="en-GB" i="1" dirty="0" err="1" smtClean="0"/>
              <a:t>zur</a:t>
            </a:r>
            <a:r>
              <a:rPr lang="en-GB" i="1" dirty="0" smtClean="0"/>
              <a:t> </a:t>
            </a:r>
            <a:r>
              <a:rPr lang="en-GB" i="1" dirty="0" err="1" smtClean="0"/>
              <a:t>Vergebung</a:t>
            </a:r>
            <a:r>
              <a:rPr lang="en-GB" i="1" dirty="0" smtClean="0"/>
              <a:t> der </a:t>
            </a:r>
            <a:r>
              <a:rPr lang="en-GB" i="1" dirty="0" err="1" smtClean="0"/>
              <a:t>Sünden</a:t>
            </a:r>
            <a:r>
              <a:rPr lang="en-GB" i="1" dirty="0" smtClean="0"/>
              <a:t>; </a:t>
            </a:r>
            <a:br>
              <a:rPr lang="en-GB" i="1" dirty="0" smtClean="0"/>
            </a:br>
            <a:r>
              <a:rPr lang="de-DE" i="1" dirty="0" smtClean="0"/>
              <a:t>nämlich, dass uns im Sakrament </a:t>
            </a:r>
            <a:br>
              <a:rPr lang="de-DE" i="1" dirty="0" smtClean="0"/>
            </a:br>
            <a:r>
              <a:rPr lang="en-GB" i="1" dirty="0" err="1" smtClean="0"/>
              <a:t>Vergebung</a:t>
            </a:r>
            <a:r>
              <a:rPr lang="en-GB" i="1" dirty="0" smtClean="0"/>
              <a:t> der </a:t>
            </a:r>
            <a:r>
              <a:rPr lang="en-GB" i="1" dirty="0" err="1" smtClean="0"/>
              <a:t>Sünden</a:t>
            </a:r>
            <a:r>
              <a:rPr lang="en-GB" i="1" dirty="0" smtClean="0"/>
              <a:t>, </a:t>
            </a:r>
            <a:br>
              <a:rPr lang="en-GB" i="1" dirty="0" smtClean="0"/>
            </a:br>
            <a:r>
              <a:rPr lang="en-GB" i="1" dirty="0" err="1" smtClean="0"/>
              <a:t>Leben</a:t>
            </a:r>
            <a:r>
              <a:rPr lang="en-GB" i="1" dirty="0" smtClean="0"/>
              <a:t> und </a:t>
            </a:r>
            <a:r>
              <a:rPr lang="en-GB" i="1" dirty="0" err="1" smtClean="0"/>
              <a:t>Seligkeit</a:t>
            </a:r>
            <a:r>
              <a:rPr lang="en-GB" i="1" dirty="0" smtClean="0"/>
              <a:t> </a:t>
            </a:r>
            <a:br>
              <a:rPr lang="en-GB" i="1" dirty="0" smtClean="0"/>
            </a:br>
            <a:r>
              <a:rPr lang="de-DE" i="1" dirty="0" smtClean="0"/>
              <a:t>durch solche Worte gegeben wird; </a:t>
            </a:r>
            <a:br>
              <a:rPr lang="de-DE" i="1" dirty="0" smtClean="0"/>
            </a:br>
            <a:r>
              <a:rPr lang="de-DE" i="1" dirty="0" smtClean="0"/>
              <a:t>denn wo Vergebung der Sünden ist, </a:t>
            </a:r>
            <a:br>
              <a:rPr lang="de-DE" i="1" dirty="0" smtClean="0"/>
            </a:br>
            <a:r>
              <a:rPr lang="de-DE" i="1" dirty="0" smtClean="0"/>
              <a:t>da ist auch Leben und Seligkeit."</a:t>
            </a:r>
            <a:endParaRPr lang="en-Z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thD18FODQU.jpg"/>
          <p:cNvPicPr>
            <a:picLocks noGrp="1" noChangeAspect="1"/>
          </p:cNvPicPr>
          <p:nvPr>
            <p:ph idx="1"/>
          </p:nvPr>
        </p:nvPicPr>
        <p:blipFill>
          <a:blip r:embed="rId2"/>
          <a:stretch>
            <a:fillRect/>
          </a:stretch>
        </p:blipFill>
        <p:spPr>
          <a:xfrm>
            <a:off x="2214546" y="2643182"/>
            <a:ext cx="2857500" cy="1343025"/>
          </a:xfrm>
        </p:spPr>
      </p:pic>
      <p:pic>
        <p:nvPicPr>
          <p:cNvPr id="5" name="Picture 4" descr="thLCH9XVLW.jpg"/>
          <p:cNvPicPr>
            <a:picLocks noChangeAspect="1"/>
          </p:cNvPicPr>
          <p:nvPr/>
        </p:nvPicPr>
        <p:blipFill>
          <a:blip r:embed="rId3"/>
          <a:stretch>
            <a:fillRect/>
          </a:stretch>
        </p:blipFill>
        <p:spPr>
          <a:xfrm>
            <a:off x="357158" y="428604"/>
            <a:ext cx="4643470" cy="1211340"/>
          </a:xfrm>
          <a:prstGeom prst="rect">
            <a:avLst/>
          </a:prstGeom>
        </p:spPr>
      </p:pic>
      <p:pic>
        <p:nvPicPr>
          <p:cNvPr id="6" name="Picture 5" descr="thRCCWVSAL.jpg"/>
          <p:cNvPicPr>
            <a:picLocks noChangeAspect="1"/>
          </p:cNvPicPr>
          <p:nvPr/>
        </p:nvPicPr>
        <p:blipFill>
          <a:blip r:embed="rId4"/>
          <a:stretch>
            <a:fillRect/>
          </a:stretch>
        </p:blipFill>
        <p:spPr>
          <a:xfrm>
            <a:off x="6715140" y="214290"/>
            <a:ext cx="2071702" cy="2532080"/>
          </a:xfrm>
          <a:prstGeom prst="rect">
            <a:avLst/>
          </a:prstGeom>
        </p:spPr>
      </p:pic>
      <p:pic>
        <p:nvPicPr>
          <p:cNvPr id="7" name="Picture 6" descr="th80L1DQHW.jpg"/>
          <p:cNvPicPr>
            <a:picLocks noChangeAspect="1"/>
          </p:cNvPicPr>
          <p:nvPr/>
        </p:nvPicPr>
        <p:blipFill>
          <a:blip r:embed="rId5"/>
          <a:stretch>
            <a:fillRect/>
          </a:stretch>
        </p:blipFill>
        <p:spPr>
          <a:xfrm>
            <a:off x="428596" y="4778119"/>
            <a:ext cx="4474258" cy="1865591"/>
          </a:xfrm>
          <a:prstGeom prst="rect">
            <a:avLst/>
          </a:prstGeom>
        </p:spPr>
      </p:pic>
      <p:pic>
        <p:nvPicPr>
          <p:cNvPr id="8" name="Picture 7" descr="thTY36PK29.jpg"/>
          <p:cNvPicPr>
            <a:picLocks noChangeAspect="1"/>
          </p:cNvPicPr>
          <p:nvPr/>
        </p:nvPicPr>
        <p:blipFill>
          <a:blip r:embed="rId6"/>
          <a:stretch>
            <a:fillRect/>
          </a:stretch>
        </p:blipFill>
        <p:spPr>
          <a:xfrm>
            <a:off x="5357818" y="5031637"/>
            <a:ext cx="3786182" cy="1762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0.70"/>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kollekte-c2a9-matthias-mueller-churchphoto-de.jpg"/>
          <p:cNvPicPr>
            <a:picLocks noGrp="1" noChangeAspect="1"/>
          </p:cNvPicPr>
          <p:nvPr>
            <p:ph idx="1"/>
          </p:nvPr>
        </p:nvPicPr>
        <p:blipFill>
          <a:blip r:embed="rId2" cstate="print"/>
          <a:stretch>
            <a:fillRect/>
          </a:stretch>
        </p:blipFill>
        <p:spPr>
          <a:xfrm>
            <a:off x="0" y="0"/>
            <a:ext cx="3632998" cy="2257428"/>
          </a:xfrm>
        </p:spPr>
      </p:pic>
      <p:pic>
        <p:nvPicPr>
          <p:cNvPr id="5" name="Picture 4" descr="main.jpg"/>
          <p:cNvPicPr>
            <a:picLocks noChangeAspect="1"/>
          </p:cNvPicPr>
          <p:nvPr/>
        </p:nvPicPr>
        <p:blipFill>
          <a:blip r:embed="rId3"/>
          <a:stretch>
            <a:fillRect/>
          </a:stretch>
        </p:blipFill>
        <p:spPr>
          <a:xfrm>
            <a:off x="3714744" y="2071678"/>
            <a:ext cx="2905975" cy="2066926"/>
          </a:xfrm>
          <a:prstGeom prst="rect">
            <a:avLst/>
          </a:prstGeom>
        </p:spPr>
      </p:pic>
      <p:pic>
        <p:nvPicPr>
          <p:cNvPr id="6" name="Picture 5" descr="thHCTRX2VJ.jpg"/>
          <p:cNvPicPr>
            <a:picLocks noChangeAspect="1"/>
          </p:cNvPicPr>
          <p:nvPr/>
        </p:nvPicPr>
        <p:blipFill>
          <a:blip r:embed="rId4"/>
          <a:stretch>
            <a:fillRect/>
          </a:stretch>
        </p:blipFill>
        <p:spPr>
          <a:xfrm>
            <a:off x="7086600" y="0"/>
            <a:ext cx="2057400" cy="2743200"/>
          </a:xfrm>
          <a:prstGeom prst="rect">
            <a:avLst/>
          </a:prstGeom>
        </p:spPr>
      </p:pic>
      <p:pic>
        <p:nvPicPr>
          <p:cNvPr id="7" name="Picture 6" descr="untitled.png"/>
          <p:cNvPicPr>
            <a:picLocks noChangeAspect="1"/>
          </p:cNvPicPr>
          <p:nvPr/>
        </p:nvPicPr>
        <p:blipFill>
          <a:blip r:embed="rId5"/>
          <a:stretch>
            <a:fillRect/>
          </a:stretch>
        </p:blipFill>
        <p:spPr>
          <a:xfrm>
            <a:off x="214282" y="4214818"/>
            <a:ext cx="3964773" cy="2643182"/>
          </a:xfrm>
          <a:prstGeom prst="rect">
            <a:avLst/>
          </a:prstGeom>
        </p:spPr>
      </p:pic>
      <p:pic>
        <p:nvPicPr>
          <p:cNvPr id="8" name="Picture 7" descr="thJFVHM828.jpg"/>
          <p:cNvPicPr>
            <a:picLocks noChangeAspect="1"/>
          </p:cNvPicPr>
          <p:nvPr/>
        </p:nvPicPr>
        <p:blipFill>
          <a:blip r:embed="rId6"/>
          <a:stretch>
            <a:fillRect/>
          </a:stretch>
        </p:blipFill>
        <p:spPr>
          <a:xfrm>
            <a:off x="4786314" y="4429132"/>
            <a:ext cx="4337264" cy="2428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4)">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2646</TotalTime>
  <Words>205</Words>
  <Application>Microsoft Office PowerPoint</Application>
  <PresentationFormat>On-screen Show (4:3)</PresentationFormat>
  <Paragraphs>30</Paragraphs>
  <Slides>30</Slides>
  <Notes>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  Es wird auch gelehrt, dass allezeit eine heilige, christliche Kir-che sein und bleiben muss, die die Versammlung aller Gläubi-gen ist, bei denen das Evangelium rein gepredigt und die heiligen Sakramente laut dem Evangelium gereicht werden. Denn das genügt zur wahren Einheit der christlichen Kirche, dass das Evangelium einträchtig im reinen Verständnis gepredigt und die Sakra-mente dem göttlichen Wort gemäß gereicht wer-den. Und es ist nicht zur wahren Einheit der christlichen Kir-che nötig, dass überall die gleichen, von den Menschen ein-gesetzten Zeremonien eingehalten werden, wie Paulus sagt: »Ein Leib und ein Geist, wie ihr berufen seid zu einer Hoff-nung eurer Berufung; ein Herr, ein Glaube, eine Taufe« (Eph 4,4-5). </vt:lpstr>
      <vt:lpstr>CA VI:  “Auch wird gelehrt, dass dieser Glaube gute Früchte  und gute Werke hervorbringen soll  und dass man gute Werke tun muss, und zwar alle,  die Gott geboten hat,  um Gottes willen.”</vt:lpstr>
      <vt:lpstr>“Doch darf man nicht auf solche Werke vertrauen,  um dadurch Gnade vor Gott zu verdienen.  Denn wir empfangen Vergebung der Sünde  und Gerechtigkeit durch den Glauben an Christus ...”</vt:lpstr>
      <vt:lpstr>Slide 6</vt:lpstr>
      <vt:lpstr>"Was nützt denn solch Essen und Trinken?  Das zeigen uns diese Worte:  Für euch gegeben und vergossen  zur Vergebung der Sünden;  nämlich, dass uns im Sakrament  Vergebung der Sünden,  Leben und Seligkeit  durch solche Worte gegeben wird;  denn wo Vergebung der Sünden ist,  da ist auch Leben und Seligkeit."</vt:lpstr>
      <vt:lpstr>Slide 8</vt:lpstr>
      <vt:lpstr>Slide 9</vt:lpstr>
      <vt:lpstr>Slide 10</vt:lpstr>
      <vt:lpstr>Känguru</vt:lpstr>
      <vt:lpstr>Slide 12</vt:lpstr>
      <vt:lpstr>Slide 13</vt:lpstr>
      <vt:lpstr>Slide 14</vt:lpstr>
      <vt:lpstr>Slide 15</vt:lpstr>
      <vt:lpstr>Slide 16</vt:lpstr>
      <vt:lpstr>Slide 17</vt:lpstr>
      <vt:lpstr>Slide 18</vt:lpstr>
      <vt:lpstr>Slide 19</vt:lpstr>
      <vt:lpstr>Slide 20</vt:lpstr>
      <vt:lpstr>Slide 21</vt:lpstr>
      <vt:lpstr>"Wir sind nicht Christus, aber wenn wir Christen sein wollen, so bedeutet das,  dass wir an der Weite des Herzens Christi  teilbekommen sollen. Tatenloses Abwarten und stumpfes Zuschauen sind keine christlichen Haltungen. Den Christen rufen nicht erst die Erfahrungen am eigenen Leibe, sondern die Erfahrungen am Leibe der Brüder, um deretwillen Christus gelitten hat, zur Tat und zum Mitleiden."   (Dietrich Bonhoeffer)</vt:lpstr>
      <vt:lpstr>Fragen für die Kleingruppen</vt:lpstr>
      <vt:lpstr>Slide 24</vt:lpstr>
      <vt:lpstr>Slide 25</vt:lpstr>
      <vt:lpstr>        Diakonie ist der Fürsorgedienst der Kirche. Sie ist das Evangelium in Aktion und wird dadurch verwirklicht, dass wir unsere Nächsten lieben, integrative Gemeinschaften schaffen, die Schöpfung bewahren und uns für Gerechtigkeit einsetzen. Definition von Diakonie, Diakonieplan der Norwegischen Kirche</vt:lpstr>
      <vt:lpstr>Wir tun Gottes Werk nicht, weil Gott uns dazu braucht, sondern weil unsere Nächsten es brauchen. Wir tun Gottes Werke im Namen Christi für das Leben der Welt. Bischof Mark S. Hanson, LWB-Präsident 2003-2010</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dc:creator>
  <cp:lastModifiedBy>Brand</cp:lastModifiedBy>
  <cp:revision>8</cp:revision>
  <dcterms:created xsi:type="dcterms:W3CDTF">2017-07-08T13:54:52Z</dcterms:created>
  <dcterms:modified xsi:type="dcterms:W3CDTF">2017-09-08T14:01:42Z</dcterms:modified>
</cp:coreProperties>
</file>